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7" r:id="rId2"/>
    <p:sldId id="268" r:id="rId3"/>
    <p:sldId id="269" r:id="rId4"/>
    <p:sldId id="270" r:id="rId5"/>
    <p:sldId id="271" r:id="rId6"/>
    <p:sldId id="272" r:id="rId7"/>
    <p:sldId id="277" r:id="rId8"/>
    <p:sldId id="276" r:id="rId9"/>
    <p:sldId id="275" r:id="rId10"/>
    <p:sldId id="279" r:id="rId11"/>
    <p:sldId id="283" r:id="rId12"/>
    <p:sldId id="281" r:id="rId13"/>
    <p:sldId id="285" r:id="rId14"/>
    <p:sldId id="287" r:id="rId15"/>
    <p:sldId id="288" r:id="rId16"/>
    <p:sldId id="284" r:id="rId17"/>
    <p:sldId id="286" r:id="rId18"/>
    <p:sldId id="282" r:id="rId19"/>
    <p:sldId id="278" r:id="rId20"/>
    <p:sldId id="280" r:id="rId21"/>
    <p:sldId id="291" r:id="rId22"/>
    <p:sldId id="290" r:id="rId23"/>
    <p:sldId id="289" r:id="rId24"/>
    <p:sldId id="274" r:id="rId25"/>
    <p:sldId id="292" r:id="rId26"/>
    <p:sldId id="258" r:id="rId27"/>
  </p:sldIdLst>
  <p:sldSz cx="9144000" cy="6858000" type="screen4x3"/>
  <p:notesSz cx="6858000" cy="9144000"/>
  <p:defaultTextStyle>
    <a:defPPr>
      <a:defRPr lang="es-H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656" y="-2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HN"/>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131B96-DDE8-471A-A70D-2D0434475FAC}" type="datetimeFigureOut">
              <a:rPr lang="es-HN" smtClean="0"/>
              <a:t>02/03/2015</a:t>
            </a:fld>
            <a:endParaRPr lang="es-HN"/>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HN"/>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HN"/>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HN"/>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4030F6-F73A-43B5-BA7C-D6583833AF2D}" type="slidenum">
              <a:rPr lang="es-HN" smtClean="0"/>
              <a:t>‹Nº›</a:t>
            </a:fld>
            <a:endParaRPr lang="es-HN"/>
          </a:p>
        </p:txBody>
      </p:sp>
    </p:spTree>
    <p:extLst>
      <p:ext uri="{BB962C8B-B14F-4D97-AF65-F5344CB8AC3E}">
        <p14:creationId xmlns:p14="http://schemas.microsoft.com/office/powerpoint/2010/main" val="3772775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150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MX" smtClean="0"/>
          </a:p>
        </p:txBody>
      </p:sp>
      <p:sp>
        <p:nvSpPr>
          <p:cNvPr id="3277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7C289A-B208-4819-B1E4-E09E5A9A7038}" type="slidenum">
              <a:rPr lang="es-ES"/>
              <a:pPr fontAlgn="base">
                <a:spcBef>
                  <a:spcPct val="0"/>
                </a:spcBef>
                <a:spcAft>
                  <a:spcPct val="0"/>
                </a:spcAft>
                <a:defRPr/>
              </a:pPr>
              <a:t>1</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HN" dirty="0"/>
          </a:p>
        </p:txBody>
      </p:sp>
      <p:sp>
        <p:nvSpPr>
          <p:cNvPr id="4" name="3 Marcador de número de diapositiva"/>
          <p:cNvSpPr>
            <a:spLocks noGrp="1"/>
          </p:cNvSpPr>
          <p:nvPr>
            <p:ph type="sldNum" sz="quarter" idx="10"/>
          </p:nvPr>
        </p:nvSpPr>
        <p:spPr/>
        <p:txBody>
          <a:bodyPr/>
          <a:lstStyle/>
          <a:p>
            <a:fld id="{BF4030F6-F73A-43B5-BA7C-D6583833AF2D}" type="slidenum">
              <a:rPr lang="es-HN" smtClean="0"/>
              <a:t>16</a:t>
            </a:fld>
            <a:endParaRPr lang="es-HN"/>
          </a:p>
        </p:txBody>
      </p:sp>
    </p:spTree>
    <p:extLst>
      <p:ext uri="{BB962C8B-B14F-4D97-AF65-F5344CB8AC3E}">
        <p14:creationId xmlns:p14="http://schemas.microsoft.com/office/powerpoint/2010/main" val="2389407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HN" dirty="0"/>
          </a:p>
        </p:txBody>
      </p:sp>
      <p:sp>
        <p:nvSpPr>
          <p:cNvPr id="4" name="3 Marcador de número de diapositiva"/>
          <p:cNvSpPr>
            <a:spLocks noGrp="1"/>
          </p:cNvSpPr>
          <p:nvPr>
            <p:ph type="sldNum" sz="quarter" idx="10"/>
          </p:nvPr>
        </p:nvSpPr>
        <p:spPr/>
        <p:txBody>
          <a:bodyPr/>
          <a:lstStyle/>
          <a:p>
            <a:fld id="{BF4030F6-F73A-43B5-BA7C-D6583833AF2D}" type="slidenum">
              <a:rPr lang="es-HN" smtClean="0"/>
              <a:t>17</a:t>
            </a:fld>
            <a:endParaRPr lang="es-HN"/>
          </a:p>
        </p:txBody>
      </p:sp>
    </p:spTree>
    <p:extLst>
      <p:ext uri="{BB962C8B-B14F-4D97-AF65-F5344CB8AC3E}">
        <p14:creationId xmlns:p14="http://schemas.microsoft.com/office/powerpoint/2010/main" val="238940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HN"/>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HN"/>
          </a:p>
        </p:txBody>
      </p:sp>
      <p:sp>
        <p:nvSpPr>
          <p:cNvPr id="4" name="3 Marcador de fecha"/>
          <p:cNvSpPr>
            <a:spLocks noGrp="1"/>
          </p:cNvSpPr>
          <p:nvPr>
            <p:ph type="dt" sz="half" idx="10"/>
          </p:nvPr>
        </p:nvSpPr>
        <p:spPr/>
        <p:txBody>
          <a:bodyPr/>
          <a:lstStyle/>
          <a:p>
            <a:fld id="{157BB869-13EA-46CD-A5AE-D8CB6A41DC24}" type="datetimeFigureOut">
              <a:rPr lang="es-HN" smtClean="0"/>
              <a:t>02/03/2015</a:t>
            </a:fld>
            <a:endParaRPr lang="es-HN"/>
          </a:p>
        </p:txBody>
      </p:sp>
      <p:sp>
        <p:nvSpPr>
          <p:cNvPr id="5" name="4 Marcador de pie de página"/>
          <p:cNvSpPr>
            <a:spLocks noGrp="1"/>
          </p:cNvSpPr>
          <p:nvPr>
            <p:ph type="ftr" sz="quarter" idx="11"/>
          </p:nvPr>
        </p:nvSpPr>
        <p:spPr/>
        <p:txBody>
          <a:bodyPr/>
          <a:lstStyle/>
          <a:p>
            <a:endParaRPr lang="es-HN"/>
          </a:p>
        </p:txBody>
      </p:sp>
      <p:sp>
        <p:nvSpPr>
          <p:cNvPr id="6" name="5 Marcador de número de diapositiva"/>
          <p:cNvSpPr>
            <a:spLocks noGrp="1"/>
          </p:cNvSpPr>
          <p:nvPr>
            <p:ph type="sldNum" sz="quarter" idx="12"/>
          </p:nvPr>
        </p:nvSpPr>
        <p:spPr/>
        <p:txBody>
          <a:bodyPr/>
          <a:lstStyle/>
          <a:p>
            <a:fld id="{7C5D0F48-E468-42DA-932C-79A66E8A2134}" type="slidenum">
              <a:rPr lang="es-HN" smtClean="0"/>
              <a:t>‹Nº›</a:t>
            </a:fld>
            <a:endParaRPr lang="es-HN"/>
          </a:p>
        </p:txBody>
      </p:sp>
    </p:spTree>
    <p:extLst>
      <p:ext uri="{BB962C8B-B14F-4D97-AF65-F5344CB8AC3E}">
        <p14:creationId xmlns:p14="http://schemas.microsoft.com/office/powerpoint/2010/main" val="78079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HN"/>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HN"/>
          </a:p>
        </p:txBody>
      </p:sp>
      <p:sp>
        <p:nvSpPr>
          <p:cNvPr id="4" name="3 Marcador de fecha"/>
          <p:cNvSpPr>
            <a:spLocks noGrp="1"/>
          </p:cNvSpPr>
          <p:nvPr>
            <p:ph type="dt" sz="half" idx="10"/>
          </p:nvPr>
        </p:nvSpPr>
        <p:spPr/>
        <p:txBody>
          <a:bodyPr/>
          <a:lstStyle/>
          <a:p>
            <a:fld id="{157BB869-13EA-46CD-A5AE-D8CB6A41DC24}" type="datetimeFigureOut">
              <a:rPr lang="es-HN" smtClean="0"/>
              <a:t>02/03/2015</a:t>
            </a:fld>
            <a:endParaRPr lang="es-HN"/>
          </a:p>
        </p:txBody>
      </p:sp>
      <p:sp>
        <p:nvSpPr>
          <p:cNvPr id="5" name="4 Marcador de pie de página"/>
          <p:cNvSpPr>
            <a:spLocks noGrp="1"/>
          </p:cNvSpPr>
          <p:nvPr>
            <p:ph type="ftr" sz="quarter" idx="11"/>
          </p:nvPr>
        </p:nvSpPr>
        <p:spPr/>
        <p:txBody>
          <a:bodyPr/>
          <a:lstStyle/>
          <a:p>
            <a:endParaRPr lang="es-HN"/>
          </a:p>
        </p:txBody>
      </p:sp>
      <p:sp>
        <p:nvSpPr>
          <p:cNvPr id="6" name="5 Marcador de número de diapositiva"/>
          <p:cNvSpPr>
            <a:spLocks noGrp="1"/>
          </p:cNvSpPr>
          <p:nvPr>
            <p:ph type="sldNum" sz="quarter" idx="12"/>
          </p:nvPr>
        </p:nvSpPr>
        <p:spPr/>
        <p:txBody>
          <a:bodyPr/>
          <a:lstStyle/>
          <a:p>
            <a:fld id="{7C5D0F48-E468-42DA-932C-79A66E8A2134}" type="slidenum">
              <a:rPr lang="es-HN" smtClean="0"/>
              <a:t>‹Nº›</a:t>
            </a:fld>
            <a:endParaRPr lang="es-HN"/>
          </a:p>
        </p:txBody>
      </p:sp>
    </p:spTree>
    <p:extLst>
      <p:ext uri="{BB962C8B-B14F-4D97-AF65-F5344CB8AC3E}">
        <p14:creationId xmlns:p14="http://schemas.microsoft.com/office/powerpoint/2010/main" val="3901266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HN"/>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HN"/>
          </a:p>
        </p:txBody>
      </p:sp>
      <p:sp>
        <p:nvSpPr>
          <p:cNvPr id="4" name="3 Marcador de fecha"/>
          <p:cNvSpPr>
            <a:spLocks noGrp="1"/>
          </p:cNvSpPr>
          <p:nvPr>
            <p:ph type="dt" sz="half" idx="10"/>
          </p:nvPr>
        </p:nvSpPr>
        <p:spPr/>
        <p:txBody>
          <a:bodyPr/>
          <a:lstStyle/>
          <a:p>
            <a:fld id="{157BB869-13EA-46CD-A5AE-D8CB6A41DC24}" type="datetimeFigureOut">
              <a:rPr lang="es-HN" smtClean="0"/>
              <a:t>02/03/2015</a:t>
            </a:fld>
            <a:endParaRPr lang="es-HN"/>
          </a:p>
        </p:txBody>
      </p:sp>
      <p:sp>
        <p:nvSpPr>
          <p:cNvPr id="5" name="4 Marcador de pie de página"/>
          <p:cNvSpPr>
            <a:spLocks noGrp="1"/>
          </p:cNvSpPr>
          <p:nvPr>
            <p:ph type="ftr" sz="quarter" idx="11"/>
          </p:nvPr>
        </p:nvSpPr>
        <p:spPr/>
        <p:txBody>
          <a:bodyPr/>
          <a:lstStyle/>
          <a:p>
            <a:endParaRPr lang="es-HN"/>
          </a:p>
        </p:txBody>
      </p:sp>
      <p:sp>
        <p:nvSpPr>
          <p:cNvPr id="6" name="5 Marcador de número de diapositiva"/>
          <p:cNvSpPr>
            <a:spLocks noGrp="1"/>
          </p:cNvSpPr>
          <p:nvPr>
            <p:ph type="sldNum" sz="quarter" idx="12"/>
          </p:nvPr>
        </p:nvSpPr>
        <p:spPr/>
        <p:txBody>
          <a:bodyPr/>
          <a:lstStyle/>
          <a:p>
            <a:fld id="{7C5D0F48-E468-42DA-932C-79A66E8A2134}" type="slidenum">
              <a:rPr lang="es-HN" smtClean="0"/>
              <a:t>‹Nº›</a:t>
            </a:fld>
            <a:endParaRPr lang="es-HN"/>
          </a:p>
        </p:txBody>
      </p:sp>
    </p:spTree>
    <p:extLst>
      <p:ext uri="{BB962C8B-B14F-4D97-AF65-F5344CB8AC3E}">
        <p14:creationId xmlns:p14="http://schemas.microsoft.com/office/powerpoint/2010/main" val="1052322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HN"/>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HN"/>
          </a:p>
        </p:txBody>
      </p:sp>
      <p:sp>
        <p:nvSpPr>
          <p:cNvPr id="4" name="3 Marcador de fecha"/>
          <p:cNvSpPr>
            <a:spLocks noGrp="1"/>
          </p:cNvSpPr>
          <p:nvPr>
            <p:ph type="dt" sz="half" idx="10"/>
          </p:nvPr>
        </p:nvSpPr>
        <p:spPr/>
        <p:txBody>
          <a:bodyPr/>
          <a:lstStyle/>
          <a:p>
            <a:fld id="{157BB869-13EA-46CD-A5AE-D8CB6A41DC24}" type="datetimeFigureOut">
              <a:rPr lang="es-HN" smtClean="0"/>
              <a:t>02/03/2015</a:t>
            </a:fld>
            <a:endParaRPr lang="es-HN"/>
          </a:p>
        </p:txBody>
      </p:sp>
      <p:sp>
        <p:nvSpPr>
          <p:cNvPr id="5" name="4 Marcador de pie de página"/>
          <p:cNvSpPr>
            <a:spLocks noGrp="1"/>
          </p:cNvSpPr>
          <p:nvPr>
            <p:ph type="ftr" sz="quarter" idx="11"/>
          </p:nvPr>
        </p:nvSpPr>
        <p:spPr/>
        <p:txBody>
          <a:bodyPr/>
          <a:lstStyle/>
          <a:p>
            <a:endParaRPr lang="es-HN"/>
          </a:p>
        </p:txBody>
      </p:sp>
      <p:sp>
        <p:nvSpPr>
          <p:cNvPr id="6" name="5 Marcador de número de diapositiva"/>
          <p:cNvSpPr>
            <a:spLocks noGrp="1"/>
          </p:cNvSpPr>
          <p:nvPr>
            <p:ph type="sldNum" sz="quarter" idx="12"/>
          </p:nvPr>
        </p:nvSpPr>
        <p:spPr/>
        <p:txBody>
          <a:bodyPr/>
          <a:lstStyle/>
          <a:p>
            <a:fld id="{7C5D0F48-E468-42DA-932C-79A66E8A2134}" type="slidenum">
              <a:rPr lang="es-HN" smtClean="0"/>
              <a:t>‹Nº›</a:t>
            </a:fld>
            <a:endParaRPr lang="es-HN"/>
          </a:p>
        </p:txBody>
      </p:sp>
    </p:spTree>
    <p:extLst>
      <p:ext uri="{BB962C8B-B14F-4D97-AF65-F5344CB8AC3E}">
        <p14:creationId xmlns:p14="http://schemas.microsoft.com/office/powerpoint/2010/main" val="2025573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HN"/>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57BB869-13EA-46CD-A5AE-D8CB6A41DC24}" type="datetimeFigureOut">
              <a:rPr lang="es-HN" smtClean="0"/>
              <a:t>02/03/2015</a:t>
            </a:fld>
            <a:endParaRPr lang="es-HN"/>
          </a:p>
        </p:txBody>
      </p:sp>
      <p:sp>
        <p:nvSpPr>
          <p:cNvPr id="5" name="4 Marcador de pie de página"/>
          <p:cNvSpPr>
            <a:spLocks noGrp="1"/>
          </p:cNvSpPr>
          <p:nvPr>
            <p:ph type="ftr" sz="quarter" idx="11"/>
          </p:nvPr>
        </p:nvSpPr>
        <p:spPr/>
        <p:txBody>
          <a:bodyPr/>
          <a:lstStyle/>
          <a:p>
            <a:endParaRPr lang="es-HN"/>
          </a:p>
        </p:txBody>
      </p:sp>
      <p:sp>
        <p:nvSpPr>
          <p:cNvPr id="6" name="5 Marcador de número de diapositiva"/>
          <p:cNvSpPr>
            <a:spLocks noGrp="1"/>
          </p:cNvSpPr>
          <p:nvPr>
            <p:ph type="sldNum" sz="quarter" idx="12"/>
          </p:nvPr>
        </p:nvSpPr>
        <p:spPr/>
        <p:txBody>
          <a:bodyPr/>
          <a:lstStyle/>
          <a:p>
            <a:fld id="{7C5D0F48-E468-42DA-932C-79A66E8A2134}" type="slidenum">
              <a:rPr lang="es-HN" smtClean="0"/>
              <a:t>‹Nº›</a:t>
            </a:fld>
            <a:endParaRPr lang="es-HN"/>
          </a:p>
        </p:txBody>
      </p:sp>
    </p:spTree>
    <p:extLst>
      <p:ext uri="{BB962C8B-B14F-4D97-AF65-F5344CB8AC3E}">
        <p14:creationId xmlns:p14="http://schemas.microsoft.com/office/powerpoint/2010/main" val="2511101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HN"/>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HN"/>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HN"/>
          </a:p>
        </p:txBody>
      </p:sp>
      <p:sp>
        <p:nvSpPr>
          <p:cNvPr id="5" name="4 Marcador de fecha"/>
          <p:cNvSpPr>
            <a:spLocks noGrp="1"/>
          </p:cNvSpPr>
          <p:nvPr>
            <p:ph type="dt" sz="half" idx="10"/>
          </p:nvPr>
        </p:nvSpPr>
        <p:spPr/>
        <p:txBody>
          <a:bodyPr/>
          <a:lstStyle/>
          <a:p>
            <a:fld id="{157BB869-13EA-46CD-A5AE-D8CB6A41DC24}" type="datetimeFigureOut">
              <a:rPr lang="es-HN" smtClean="0"/>
              <a:t>02/03/2015</a:t>
            </a:fld>
            <a:endParaRPr lang="es-HN"/>
          </a:p>
        </p:txBody>
      </p:sp>
      <p:sp>
        <p:nvSpPr>
          <p:cNvPr id="6" name="5 Marcador de pie de página"/>
          <p:cNvSpPr>
            <a:spLocks noGrp="1"/>
          </p:cNvSpPr>
          <p:nvPr>
            <p:ph type="ftr" sz="quarter" idx="11"/>
          </p:nvPr>
        </p:nvSpPr>
        <p:spPr/>
        <p:txBody>
          <a:bodyPr/>
          <a:lstStyle/>
          <a:p>
            <a:endParaRPr lang="es-HN"/>
          </a:p>
        </p:txBody>
      </p:sp>
      <p:sp>
        <p:nvSpPr>
          <p:cNvPr id="7" name="6 Marcador de número de diapositiva"/>
          <p:cNvSpPr>
            <a:spLocks noGrp="1"/>
          </p:cNvSpPr>
          <p:nvPr>
            <p:ph type="sldNum" sz="quarter" idx="12"/>
          </p:nvPr>
        </p:nvSpPr>
        <p:spPr/>
        <p:txBody>
          <a:bodyPr/>
          <a:lstStyle/>
          <a:p>
            <a:fld id="{7C5D0F48-E468-42DA-932C-79A66E8A2134}" type="slidenum">
              <a:rPr lang="es-HN" smtClean="0"/>
              <a:t>‹Nº›</a:t>
            </a:fld>
            <a:endParaRPr lang="es-HN"/>
          </a:p>
        </p:txBody>
      </p:sp>
    </p:spTree>
    <p:extLst>
      <p:ext uri="{BB962C8B-B14F-4D97-AF65-F5344CB8AC3E}">
        <p14:creationId xmlns:p14="http://schemas.microsoft.com/office/powerpoint/2010/main" val="2527295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HN"/>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HN"/>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HN"/>
          </a:p>
        </p:txBody>
      </p:sp>
      <p:sp>
        <p:nvSpPr>
          <p:cNvPr id="7" name="6 Marcador de fecha"/>
          <p:cNvSpPr>
            <a:spLocks noGrp="1"/>
          </p:cNvSpPr>
          <p:nvPr>
            <p:ph type="dt" sz="half" idx="10"/>
          </p:nvPr>
        </p:nvSpPr>
        <p:spPr/>
        <p:txBody>
          <a:bodyPr/>
          <a:lstStyle/>
          <a:p>
            <a:fld id="{157BB869-13EA-46CD-A5AE-D8CB6A41DC24}" type="datetimeFigureOut">
              <a:rPr lang="es-HN" smtClean="0"/>
              <a:t>02/03/2015</a:t>
            </a:fld>
            <a:endParaRPr lang="es-HN"/>
          </a:p>
        </p:txBody>
      </p:sp>
      <p:sp>
        <p:nvSpPr>
          <p:cNvPr id="8" name="7 Marcador de pie de página"/>
          <p:cNvSpPr>
            <a:spLocks noGrp="1"/>
          </p:cNvSpPr>
          <p:nvPr>
            <p:ph type="ftr" sz="quarter" idx="11"/>
          </p:nvPr>
        </p:nvSpPr>
        <p:spPr/>
        <p:txBody>
          <a:bodyPr/>
          <a:lstStyle/>
          <a:p>
            <a:endParaRPr lang="es-HN"/>
          </a:p>
        </p:txBody>
      </p:sp>
      <p:sp>
        <p:nvSpPr>
          <p:cNvPr id="9" name="8 Marcador de número de diapositiva"/>
          <p:cNvSpPr>
            <a:spLocks noGrp="1"/>
          </p:cNvSpPr>
          <p:nvPr>
            <p:ph type="sldNum" sz="quarter" idx="12"/>
          </p:nvPr>
        </p:nvSpPr>
        <p:spPr/>
        <p:txBody>
          <a:bodyPr/>
          <a:lstStyle/>
          <a:p>
            <a:fld id="{7C5D0F48-E468-42DA-932C-79A66E8A2134}" type="slidenum">
              <a:rPr lang="es-HN" smtClean="0"/>
              <a:t>‹Nº›</a:t>
            </a:fld>
            <a:endParaRPr lang="es-HN"/>
          </a:p>
        </p:txBody>
      </p:sp>
    </p:spTree>
    <p:extLst>
      <p:ext uri="{BB962C8B-B14F-4D97-AF65-F5344CB8AC3E}">
        <p14:creationId xmlns:p14="http://schemas.microsoft.com/office/powerpoint/2010/main" val="1961837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HN"/>
          </a:p>
        </p:txBody>
      </p:sp>
      <p:sp>
        <p:nvSpPr>
          <p:cNvPr id="3" name="2 Marcador de fecha"/>
          <p:cNvSpPr>
            <a:spLocks noGrp="1"/>
          </p:cNvSpPr>
          <p:nvPr>
            <p:ph type="dt" sz="half" idx="10"/>
          </p:nvPr>
        </p:nvSpPr>
        <p:spPr/>
        <p:txBody>
          <a:bodyPr/>
          <a:lstStyle/>
          <a:p>
            <a:fld id="{157BB869-13EA-46CD-A5AE-D8CB6A41DC24}" type="datetimeFigureOut">
              <a:rPr lang="es-HN" smtClean="0"/>
              <a:t>02/03/2015</a:t>
            </a:fld>
            <a:endParaRPr lang="es-HN"/>
          </a:p>
        </p:txBody>
      </p:sp>
      <p:sp>
        <p:nvSpPr>
          <p:cNvPr id="4" name="3 Marcador de pie de página"/>
          <p:cNvSpPr>
            <a:spLocks noGrp="1"/>
          </p:cNvSpPr>
          <p:nvPr>
            <p:ph type="ftr" sz="quarter" idx="11"/>
          </p:nvPr>
        </p:nvSpPr>
        <p:spPr/>
        <p:txBody>
          <a:bodyPr/>
          <a:lstStyle/>
          <a:p>
            <a:endParaRPr lang="es-HN"/>
          </a:p>
        </p:txBody>
      </p:sp>
      <p:sp>
        <p:nvSpPr>
          <p:cNvPr id="5" name="4 Marcador de número de diapositiva"/>
          <p:cNvSpPr>
            <a:spLocks noGrp="1"/>
          </p:cNvSpPr>
          <p:nvPr>
            <p:ph type="sldNum" sz="quarter" idx="12"/>
          </p:nvPr>
        </p:nvSpPr>
        <p:spPr/>
        <p:txBody>
          <a:bodyPr/>
          <a:lstStyle/>
          <a:p>
            <a:fld id="{7C5D0F48-E468-42DA-932C-79A66E8A2134}" type="slidenum">
              <a:rPr lang="es-HN" smtClean="0"/>
              <a:t>‹Nº›</a:t>
            </a:fld>
            <a:endParaRPr lang="es-HN"/>
          </a:p>
        </p:txBody>
      </p:sp>
    </p:spTree>
    <p:extLst>
      <p:ext uri="{BB962C8B-B14F-4D97-AF65-F5344CB8AC3E}">
        <p14:creationId xmlns:p14="http://schemas.microsoft.com/office/powerpoint/2010/main" val="558463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57BB869-13EA-46CD-A5AE-D8CB6A41DC24}" type="datetimeFigureOut">
              <a:rPr lang="es-HN" smtClean="0"/>
              <a:t>02/03/2015</a:t>
            </a:fld>
            <a:endParaRPr lang="es-HN"/>
          </a:p>
        </p:txBody>
      </p:sp>
      <p:sp>
        <p:nvSpPr>
          <p:cNvPr id="3" name="2 Marcador de pie de página"/>
          <p:cNvSpPr>
            <a:spLocks noGrp="1"/>
          </p:cNvSpPr>
          <p:nvPr>
            <p:ph type="ftr" sz="quarter" idx="11"/>
          </p:nvPr>
        </p:nvSpPr>
        <p:spPr/>
        <p:txBody>
          <a:bodyPr/>
          <a:lstStyle/>
          <a:p>
            <a:endParaRPr lang="es-HN"/>
          </a:p>
        </p:txBody>
      </p:sp>
      <p:sp>
        <p:nvSpPr>
          <p:cNvPr id="4" name="3 Marcador de número de diapositiva"/>
          <p:cNvSpPr>
            <a:spLocks noGrp="1"/>
          </p:cNvSpPr>
          <p:nvPr>
            <p:ph type="sldNum" sz="quarter" idx="12"/>
          </p:nvPr>
        </p:nvSpPr>
        <p:spPr/>
        <p:txBody>
          <a:bodyPr/>
          <a:lstStyle/>
          <a:p>
            <a:fld id="{7C5D0F48-E468-42DA-932C-79A66E8A2134}" type="slidenum">
              <a:rPr lang="es-HN" smtClean="0"/>
              <a:t>‹Nº›</a:t>
            </a:fld>
            <a:endParaRPr lang="es-HN"/>
          </a:p>
        </p:txBody>
      </p:sp>
    </p:spTree>
    <p:extLst>
      <p:ext uri="{BB962C8B-B14F-4D97-AF65-F5344CB8AC3E}">
        <p14:creationId xmlns:p14="http://schemas.microsoft.com/office/powerpoint/2010/main" val="20710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HN"/>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HN"/>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57BB869-13EA-46CD-A5AE-D8CB6A41DC24}" type="datetimeFigureOut">
              <a:rPr lang="es-HN" smtClean="0"/>
              <a:t>02/03/2015</a:t>
            </a:fld>
            <a:endParaRPr lang="es-HN"/>
          </a:p>
        </p:txBody>
      </p:sp>
      <p:sp>
        <p:nvSpPr>
          <p:cNvPr id="6" name="5 Marcador de pie de página"/>
          <p:cNvSpPr>
            <a:spLocks noGrp="1"/>
          </p:cNvSpPr>
          <p:nvPr>
            <p:ph type="ftr" sz="quarter" idx="11"/>
          </p:nvPr>
        </p:nvSpPr>
        <p:spPr/>
        <p:txBody>
          <a:bodyPr/>
          <a:lstStyle/>
          <a:p>
            <a:endParaRPr lang="es-HN"/>
          </a:p>
        </p:txBody>
      </p:sp>
      <p:sp>
        <p:nvSpPr>
          <p:cNvPr id="7" name="6 Marcador de número de diapositiva"/>
          <p:cNvSpPr>
            <a:spLocks noGrp="1"/>
          </p:cNvSpPr>
          <p:nvPr>
            <p:ph type="sldNum" sz="quarter" idx="12"/>
          </p:nvPr>
        </p:nvSpPr>
        <p:spPr/>
        <p:txBody>
          <a:bodyPr/>
          <a:lstStyle/>
          <a:p>
            <a:fld id="{7C5D0F48-E468-42DA-932C-79A66E8A2134}" type="slidenum">
              <a:rPr lang="es-HN" smtClean="0"/>
              <a:t>‹Nº›</a:t>
            </a:fld>
            <a:endParaRPr lang="es-HN"/>
          </a:p>
        </p:txBody>
      </p:sp>
    </p:spTree>
    <p:extLst>
      <p:ext uri="{BB962C8B-B14F-4D97-AF65-F5344CB8AC3E}">
        <p14:creationId xmlns:p14="http://schemas.microsoft.com/office/powerpoint/2010/main" val="327339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HN"/>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HN"/>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57BB869-13EA-46CD-A5AE-D8CB6A41DC24}" type="datetimeFigureOut">
              <a:rPr lang="es-HN" smtClean="0"/>
              <a:t>02/03/2015</a:t>
            </a:fld>
            <a:endParaRPr lang="es-HN"/>
          </a:p>
        </p:txBody>
      </p:sp>
      <p:sp>
        <p:nvSpPr>
          <p:cNvPr id="6" name="5 Marcador de pie de página"/>
          <p:cNvSpPr>
            <a:spLocks noGrp="1"/>
          </p:cNvSpPr>
          <p:nvPr>
            <p:ph type="ftr" sz="quarter" idx="11"/>
          </p:nvPr>
        </p:nvSpPr>
        <p:spPr/>
        <p:txBody>
          <a:bodyPr/>
          <a:lstStyle/>
          <a:p>
            <a:endParaRPr lang="es-HN"/>
          </a:p>
        </p:txBody>
      </p:sp>
      <p:sp>
        <p:nvSpPr>
          <p:cNvPr id="7" name="6 Marcador de número de diapositiva"/>
          <p:cNvSpPr>
            <a:spLocks noGrp="1"/>
          </p:cNvSpPr>
          <p:nvPr>
            <p:ph type="sldNum" sz="quarter" idx="12"/>
          </p:nvPr>
        </p:nvSpPr>
        <p:spPr/>
        <p:txBody>
          <a:bodyPr/>
          <a:lstStyle/>
          <a:p>
            <a:fld id="{7C5D0F48-E468-42DA-932C-79A66E8A2134}" type="slidenum">
              <a:rPr lang="es-HN" smtClean="0"/>
              <a:t>‹Nº›</a:t>
            </a:fld>
            <a:endParaRPr lang="es-HN"/>
          </a:p>
        </p:txBody>
      </p:sp>
    </p:spTree>
    <p:extLst>
      <p:ext uri="{BB962C8B-B14F-4D97-AF65-F5344CB8AC3E}">
        <p14:creationId xmlns:p14="http://schemas.microsoft.com/office/powerpoint/2010/main" val="1726150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HN"/>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HN"/>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BB869-13EA-46CD-A5AE-D8CB6A41DC24}" type="datetimeFigureOut">
              <a:rPr lang="es-HN" smtClean="0"/>
              <a:t>02/03/2015</a:t>
            </a:fld>
            <a:endParaRPr lang="es-HN"/>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HN"/>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D0F48-E468-42DA-932C-79A66E8A2134}" type="slidenum">
              <a:rPr lang="es-HN" smtClean="0"/>
              <a:t>‹Nº›</a:t>
            </a:fld>
            <a:endParaRPr lang="es-HN"/>
          </a:p>
        </p:txBody>
      </p:sp>
    </p:spTree>
    <p:extLst>
      <p:ext uri="{BB962C8B-B14F-4D97-AF65-F5344CB8AC3E}">
        <p14:creationId xmlns:p14="http://schemas.microsoft.com/office/powerpoint/2010/main" val="3425348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H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1 Imagen" descr="Fondo Presentación PNEF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94" y="382119"/>
            <a:ext cx="1909433" cy="10896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754362"/>
            <a:ext cx="2171702" cy="10801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C:\Users\djerezano\Pictures\Logo Gobierno DEI 01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5504" y="404664"/>
            <a:ext cx="1804558" cy="11340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7638" y="4725145"/>
            <a:ext cx="1789255" cy="11093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45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fade">
                                      <p:cBhvr>
                                        <p:cTn id="12" dur="1000"/>
                                        <p:tgtEl>
                                          <p:spTgt spid="3077"/>
                                        </p:tgtEl>
                                      </p:cBhvr>
                                    </p:animEffect>
                                    <p:anim calcmode="lin" valueType="num">
                                      <p:cBhvr>
                                        <p:cTn id="13" dur="1000" fill="hold"/>
                                        <p:tgtEl>
                                          <p:spTgt spid="3077"/>
                                        </p:tgtEl>
                                        <p:attrNameLst>
                                          <p:attrName>ppt_x</p:attrName>
                                        </p:attrNameLst>
                                      </p:cBhvr>
                                      <p:tavLst>
                                        <p:tav tm="0">
                                          <p:val>
                                            <p:strVal val="#ppt_x"/>
                                          </p:val>
                                        </p:tav>
                                        <p:tav tm="100000">
                                          <p:val>
                                            <p:strVal val="#ppt_x"/>
                                          </p:val>
                                        </p:tav>
                                      </p:tavLst>
                                    </p:anim>
                                    <p:anim calcmode="lin" valueType="num">
                                      <p:cBhvr>
                                        <p:cTn id="14" dur="1000" fill="hold"/>
                                        <p:tgtEl>
                                          <p:spTgt spid="307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1000"/>
                                        <p:tgtEl>
                                          <p:spTgt spid="3078"/>
                                        </p:tgtEl>
                                      </p:cBhvr>
                                    </p:animEffect>
                                    <p:anim calcmode="lin" valueType="num">
                                      <p:cBhvr>
                                        <p:cTn id="23" dur="1000" fill="hold"/>
                                        <p:tgtEl>
                                          <p:spTgt spid="3078"/>
                                        </p:tgtEl>
                                        <p:attrNameLst>
                                          <p:attrName>ppt_x</p:attrName>
                                        </p:attrNameLst>
                                      </p:cBhvr>
                                      <p:tavLst>
                                        <p:tav tm="0">
                                          <p:val>
                                            <p:strVal val="#ppt_x"/>
                                          </p:val>
                                        </p:tav>
                                        <p:tav tm="100000">
                                          <p:val>
                                            <p:strVal val="#ppt_x"/>
                                          </p:val>
                                        </p:tav>
                                      </p:tavLst>
                                    </p:anim>
                                    <p:anim calcmode="lin" valueType="num">
                                      <p:cBhvr>
                                        <p:cTn id="24"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2177" y="-99392"/>
            <a:ext cx="10158413" cy="7621588"/>
          </a:xfrm>
          <a:prstGeom prst="rect">
            <a:avLst/>
          </a:prstGeom>
          <a:noFill/>
          <a:ln w="9525">
            <a:noFill/>
            <a:miter lim="800000"/>
            <a:headEnd/>
            <a:tailEnd/>
          </a:ln>
        </p:spPr>
      </p:pic>
      <p:sp>
        <p:nvSpPr>
          <p:cNvPr id="6" name="5 Marcador de texto"/>
          <p:cNvSpPr>
            <a:spLocks noGrp="1"/>
          </p:cNvSpPr>
          <p:nvPr>
            <p:ph type="body" sz="half" idx="2"/>
          </p:nvPr>
        </p:nvSpPr>
        <p:spPr>
          <a:xfrm>
            <a:off x="323528" y="764703"/>
            <a:ext cx="3008313" cy="5760639"/>
          </a:xfrm>
        </p:spPr>
        <p:txBody>
          <a:bodyPr>
            <a:normAutofit/>
          </a:bodyPr>
          <a:lstStyle/>
          <a:p>
            <a:r>
              <a:rPr lang="es-HN" sz="3200" dirty="0" smtClean="0">
                <a:solidFill>
                  <a:schemeClr val="bg1"/>
                </a:solidFill>
                <a:latin typeface="Eras Medium ITC" pitchFamily="34" charset="0"/>
              </a:rPr>
              <a:t>61,000 personas capacitadas</a:t>
            </a:r>
          </a:p>
          <a:p>
            <a:r>
              <a:rPr lang="es-HN" sz="3200" dirty="0" smtClean="0">
                <a:solidFill>
                  <a:schemeClr val="bg1"/>
                </a:solidFill>
                <a:latin typeface="Eras Medium ITC" pitchFamily="34" charset="0"/>
              </a:rPr>
              <a:t>2007-2015</a:t>
            </a:r>
          </a:p>
          <a:p>
            <a:endParaRPr lang="es-HN" sz="2000" dirty="0" smtClean="0">
              <a:solidFill>
                <a:schemeClr val="bg1"/>
              </a:solidFill>
              <a:latin typeface="Eras Medium ITC" pitchFamily="34" charset="0"/>
            </a:endParaRPr>
          </a:p>
          <a:p>
            <a:r>
              <a:rPr lang="es-HN" sz="2000" dirty="0" smtClean="0">
                <a:solidFill>
                  <a:schemeClr val="bg1"/>
                </a:solidFill>
                <a:latin typeface="Eras Medium ITC" pitchFamily="34" charset="0"/>
              </a:rPr>
              <a:t>Talleres</a:t>
            </a:r>
          </a:p>
          <a:p>
            <a:r>
              <a:rPr lang="es-HN" sz="2000" dirty="0" smtClean="0">
                <a:solidFill>
                  <a:schemeClr val="bg1"/>
                </a:solidFill>
                <a:latin typeface="Eras Medium ITC" pitchFamily="34" charset="0"/>
              </a:rPr>
              <a:t>Simposios- Conferencias</a:t>
            </a:r>
          </a:p>
          <a:p>
            <a:r>
              <a:rPr lang="es-HN" sz="2000" dirty="0" smtClean="0">
                <a:solidFill>
                  <a:schemeClr val="bg1"/>
                </a:solidFill>
                <a:latin typeface="Eras Medium ITC" pitchFamily="34" charset="0"/>
              </a:rPr>
              <a:t>Charlas</a:t>
            </a:r>
          </a:p>
          <a:p>
            <a:r>
              <a:rPr lang="es-HN" sz="2000" dirty="0" smtClean="0">
                <a:solidFill>
                  <a:schemeClr val="bg1"/>
                </a:solidFill>
                <a:latin typeface="Eras Medium ITC" pitchFamily="34" charset="0"/>
              </a:rPr>
              <a:t>Diplomados</a:t>
            </a:r>
          </a:p>
          <a:p>
            <a:r>
              <a:rPr lang="es-HN" sz="2000" dirty="0" smtClean="0">
                <a:solidFill>
                  <a:schemeClr val="bg1"/>
                </a:solidFill>
                <a:latin typeface="Eras Medium ITC" pitchFamily="34" charset="0"/>
              </a:rPr>
              <a:t>Foros-Debates</a:t>
            </a:r>
          </a:p>
          <a:p>
            <a:r>
              <a:rPr lang="es-HN" sz="2000" dirty="0" smtClean="0">
                <a:solidFill>
                  <a:schemeClr val="bg1"/>
                </a:solidFill>
                <a:latin typeface="Eras Medium ITC" pitchFamily="34" charset="0"/>
              </a:rPr>
              <a:t>Visitas</a:t>
            </a:r>
          </a:p>
          <a:p>
            <a:r>
              <a:rPr lang="es-HN" sz="2000" dirty="0" smtClean="0">
                <a:solidFill>
                  <a:schemeClr val="bg1"/>
                </a:solidFill>
                <a:latin typeface="Eras Medium ITC" pitchFamily="34" charset="0"/>
              </a:rPr>
              <a:t>Ferias</a:t>
            </a:r>
          </a:p>
          <a:p>
            <a:r>
              <a:rPr lang="es-HN" sz="2000" dirty="0" smtClean="0">
                <a:solidFill>
                  <a:schemeClr val="bg1"/>
                </a:solidFill>
                <a:latin typeface="Eras Medium ITC" pitchFamily="34" charset="0"/>
              </a:rPr>
              <a:t>Concursos</a:t>
            </a:r>
          </a:p>
        </p:txBody>
      </p:sp>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13348" y="116632"/>
            <a:ext cx="2095238" cy="1657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9151" y="116632"/>
            <a:ext cx="2596100" cy="1944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C:\Users\IAIP 13\Documents\Foros Universidades\foro catolica\IMGP53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4855" y="1960558"/>
            <a:ext cx="2791090" cy="2239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5419" y="4365104"/>
            <a:ext cx="2634742" cy="2160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9151" y="2276872"/>
            <a:ext cx="2736304" cy="22355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3459" y="4583191"/>
            <a:ext cx="2367483" cy="2274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121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250" fill="hold"/>
                                        <p:tgtEl>
                                          <p:spTgt spid="10"/>
                                        </p:tgtEl>
                                        <p:attrNameLst>
                                          <p:attrName>ppt_x</p:attrName>
                                        </p:attrNameLst>
                                      </p:cBhvr>
                                      <p:tavLst>
                                        <p:tav tm="0">
                                          <p:val>
                                            <p:strVal val="0-#ppt_w/2"/>
                                          </p:val>
                                        </p:tav>
                                        <p:tav tm="100000">
                                          <p:val>
                                            <p:strVal val="#ppt_x"/>
                                          </p:val>
                                        </p:tav>
                                      </p:tavLst>
                                    </p:anim>
                                    <p:anim calcmode="lin" valueType="num">
                                      <p:cBhvr additive="base">
                                        <p:cTn id="18" dur="125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250" fill="hold"/>
                                        <p:tgtEl>
                                          <p:spTgt spid="13"/>
                                        </p:tgtEl>
                                        <p:attrNameLst>
                                          <p:attrName>ppt_x</p:attrName>
                                        </p:attrNameLst>
                                      </p:cBhvr>
                                      <p:tavLst>
                                        <p:tav tm="0">
                                          <p:val>
                                            <p:strVal val="1+#ppt_w/2"/>
                                          </p:val>
                                        </p:tav>
                                        <p:tav tm="100000">
                                          <p:val>
                                            <p:strVal val="#ppt_x"/>
                                          </p:val>
                                        </p:tav>
                                      </p:tavLst>
                                    </p:anim>
                                    <p:anim calcmode="lin" valueType="num">
                                      <p:cBhvr additive="base">
                                        <p:cTn id="22" dur="1250" fill="hold"/>
                                        <p:tgtEl>
                                          <p:spTgt spid="13"/>
                                        </p:tgtEl>
                                        <p:attrNameLst>
                                          <p:attrName>ppt_y</p:attrName>
                                        </p:attrNameLst>
                                      </p:cBhvr>
                                      <p:tavLst>
                                        <p:tav tm="0">
                                          <p:val>
                                            <p:strVal val="#ppt_y"/>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sp>
        <p:nvSpPr>
          <p:cNvPr id="3" name="2 Título"/>
          <p:cNvSpPr>
            <a:spLocks noGrp="1"/>
          </p:cNvSpPr>
          <p:nvPr>
            <p:ph type="title"/>
          </p:nvPr>
        </p:nvSpPr>
        <p:spPr>
          <a:xfrm>
            <a:off x="457200" y="274638"/>
            <a:ext cx="8229600" cy="418058"/>
          </a:xfrm>
        </p:spPr>
        <p:txBody>
          <a:bodyPr>
            <a:normAutofit fontScale="90000"/>
          </a:bodyPr>
          <a:lstStyle/>
          <a:p>
            <a:r>
              <a:rPr lang="es-HN" sz="2800" dirty="0" smtClean="0">
                <a:solidFill>
                  <a:schemeClr val="bg1"/>
                </a:solidFill>
                <a:latin typeface="Eras Medium ITC" pitchFamily="34" charset="0"/>
              </a:rPr>
              <a:t>EDUCACIÓN FORMAL</a:t>
            </a:r>
            <a:endParaRPr lang="es-HN" sz="2800" dirty="0">
              <a:solidFill>
                <a:schemeClr val="bg1"/>
              </a:solidFill>
              <a:latin typeface="Eras Medium ITC" pitchFamily="34" charset="0"/>
            </a:endParaRPr>
          </a:p>
        </p:txBody>
      </p:sp>
      <p:sp>
        <p:nvSpPr>
          <p:cNvPr id="5" name="4 Marcador de contenido"/>
          <p:cNvSpPr>
            <a:spLocks noGrp="1"/>
          </p:cNvSpPr>
          <p:nvPr>
            <p:ph idx="1"/>
          </p:nvPr>
        </p:nvSpPr>
        <p:spPr>
          <a:xfrm>
            <a:off x="-180528" y="836712"/>
            <a:ext cx="4176464" cy="5688632"/>
          </a:xfrm>
        </p:spPr>
        <p:txBody>
          <a:bodyPr>
            <a:normAutofit fontScale="70000" lnSpcReduction="20000"/>
          </a:bodyPr>
          <a:lstStyle/>
          <a:p>
            <a:r>
              <a:rPr lang="es-HN" dirty="0">
                <a:solidFill>
                  <a:schemeClr val="bg1"/>
                </a:solidFill>
                <a:latin typeface="Eras Medium ITC" pitchFamily="34" charset="0"/>
              </a:rPr>
              <a:t>Tienen como marco de referencia el Diseño Curricular para la Educación Básica, integra los </a:t>
            </a:r>
            <a:r>
              <a:rPr lang="es-HN" b="1" dirty="0">
                <a:solidFill>
                  <a:schemeClr val="bg1"/>
                </a:solidFill>
                <a:latin typeface="Eras Medium ITC" pitchFamily="34" charset="0"/>
              </a:rPr>
              <a:t>contenidos conceptuales </a:t>
            </a:r>
            <a:r>
              <a:rPr lang="es-ES" dirty="0">
                <a:solidFill>
                  <a:schemeClr val="bg1"/>
                </a:solidFill>
                <a:latin typeface="Eras Medium ITC" pitchFamily="34" charset="0"/>
              </a:rPr>
              <a:t>que se refieren a ¿qué enseñar? como hechos, datos, términos y conceptos; </a:t>
            </a:r>
            <a:r>
              <a:rPr lang="es-ES" b="1" dirty="0">
                <a:solidFill>
                  <a:schemeClr val="bg1"/>
                </a:solidFill>
                <a:latin typeface="Eras Medium ITC" pitchFamily="34" charset="0"/>
              </a:rPr>
              <a:t>los contenidos procedimentales</a:t>
            </a:r>
            <a:r>
              <a:rPr lang="es-ES" dirty="0">
                <a:solidFill>
                  <a:schemeClr val="bg1"/>
                </a:solidFill>
                <a:latin typeface="Eras Medium ITC" pitchFamily="34" charset="0"/>
              </a:rPr>
              <a:t> que se refieren a ¿cómo enseñar? e incluyen las reglas, las técnicas, la metodología, las destrezas, las habilidades y las estrategias; y los </a:t>
            </a:r>
            <a:r>
              <a:rPr lang="es-ES" b="1" dirty="0">
                <a:solidFill>
                  <a:schemeClr val="bg1"/>
                </a:solidFill>
                <a:latin typeface="Eras Medium ITC" pitchFamily="34" charset="0"/>
              </a:rPr>
              <a:t>contenidos actitudinales </a:t>
            </a:r>
            <a:r>
              <a:rPr lang="es-ES" dirty="0">
                <a:solidFill>
                  <a:schemeClr val="bg1"/>
                </a:solidFill>
                <a:latin typeface="Eras Medium ITC" pitchFamily="34" charset="0"/>
              </a:rPr>
              <a:t>que se refieren a ¿para qué enseñar?, que posibilitan la incorporación y el fortalecimiento de valores.</a:t>
            </a:r>
            <a:endParaRPr lang="es-HN" dirty="0">
              <a:solidFill>
                <a:schemeClr val="bg1"/>
              </a:solidFill>
              <a:latin typeface="Eras Medium ITC"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371" y="826172"/>
            <a:ext cx="2496912" cy="3248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4509" y="826172"/>
            <a:ext cx="2367412" cy="3078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4995" y="3385090"/>
            <a:ext cx="2653849" cy="3284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68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p:cTn id="12" dur="1000" fill="hold"/>
                                        <p:tgtEl>
                                          <p:spTgt spid="2051"/>
                                        </p:tgtEl>
                                        <p:attrNameLst>
                                          <p:attrName>ppt_w</p:attrName>
                                        </p:attrNameLst>
                                      </p:cBhvr>
                                      <p:tavLst>
                                        <p:tav tm="0">
                                          <p:val>
                                            <p:fltVal val="0"/>
                                          </p:val>
                                        </p:tav>
                                        <p:tav tm="100000">
                                          <p:val>
                                            <p:strVal val="#ppt_w"/>
                                          </p:val>
                                        </p:tav>
                                      </p:tavLst>
                                    </p:anim>
                                    <p:anim calcmode="lin" valueType="num">
                                      <p:cBhvr>
                                        <p:cTn id="13" dur="1000" fill="hold"/>
                                        <p:tgtEl>
                                          <p:spTgt spid="2051"/>
                                        </p:tgtEl>
                                        <p:attrNameLst>
                                          <p:attrName>ppt_h</p:attrName>
                                        </p:attrNameLst>
                                      </p:cBhvr>
                                      <p:tavLst>
                                        <p:tav tm="0">
                                          <p:val>
                                            <p:fltVal val="0"/>
                                          </p:val>
                                        </p:tav>
                                        <p:tav tm="100000">
                                          <p:val>
                                            <p:strVal val="#ppt_h"/>
                                          </p:val>
                                        </p:tav>
                                      </p:tavLst>
                                    </p:anim>
                                    <p:anim calcmode="lin" valueType="num">
                                      <p:cBhvr>
                                        <p:cTn id="14" dur="1000" fill="hold"/>
                                        <p:tgtEl>
                                          <p:spTgt spid="2051"/>
                                        </p:tgtEl>
                                        <p:attrNameLst>
                                          <p:attrName>style.rotation</p:attrName>
                                        </p:attrNameLst>
                                      </p:cBhvr>
                                      <p:tavLst>
                                        <p:tav tm="0">
                                          <p:val>
                                            <p:fltVal val="90"/>
                                          </p:val>
                                        </p:tav>
                                        <p:tav tm="100000">
                                          <p:val>
                                            <p:fltVal val="0"/>
                                          </p:val>
                                        </p:tav>
                                      </p:tavLst>
                                    </p:anim>
                                    <p:animEffect transition="in" filter="fade">
                                      <p:cBhvr>
                                        <p:cTn id="15" dur="1000"/>
                                        <p:tgtEl>
                                          <p:spTgt spid="2051"/>
                                        </p:tgtEl>
                                      </p:cBhvr>
                                    </p:animEffect>
                                  </p:childTnLst>
                                </p:cTn>
                              </p:par>
                              <p:par>
                                <p:cTn id="16" presetID="31"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p:cTn id="18" dur="1000" fill="hold"/>
                                        <p:tgtEl>
                                          <p:spTgt spid="2050"/>
                                        </p:tgtEl>
                                        <p:attrNameLst>
                                          <p:attrName>ppt_w</p:attrName>
                                        </p:attrNameLst>
                                      </p:cBhvr>
                                      <p:tavLst>
                                        <p:tav tm="0">
                                          <p:val>
                                            <p:fltVal val="0"/>
                                          </p:val>
                                        </p:tav>
                                        <p:tav tm="100000">
                                          <p:val>
                                            <p:strVal val="#ppt_w"/>
                                          </p:val>
                                        </p:tav>
                                      </p:tavLst>
                                    </p:anim>
                                    <p:anim calcmode="lin" valueType="num">
                                      <p:cBhvr>
                                        <p:cTn id="19" dur="1000" fill="hold"/>
                                        <p:tgtEl>
                                          <p:spTgt spid="2050"/>
                                        </p:tgtEl>
                                        <p:attrNameLst>
                                          <p:attrName>ppt_h</p:attrName>
                                        </p:attrNameLst>
                                      </p:cBhvr>
                                      <p:tavLst>
                                        <p:tav tm="0">
                                          <p:val>
                                            <p:fltVal val="0"/>
                                          </p:val>
                                        </p:tav>
                                        <p:tav tm="100000">
                                          <p:val>
                                            <p:strVal val="#ppt_h"/>
                                          </p:val>
                                        </p:tav>
                                      </p:tavLst>
                                    </p:anim>
                                    <p:anim calcmode="lin" valueType="num">
                                      <p:cBhvr>
                                        <p:cTn id="20" dur="1000" fill="hold"/>
                                        <p:tgtEl>
                                          <p:spTgt spid="2050"/>
                                        </p:tgtEl>
                                        <p:attrNameLst>
                                          <p:attrName>style.rotation</p:attrName>
                                        </p:attrNameLst>
                                      </p:cBhvr>
                                      <p:tavLst>
                                        <p:tav tm="0">
                                          <p:val>
                                            <p:fltVal val="90"/>
                                          </p:val>
                                        </p:tav>
                                        <p:tav tm="100000">
                                          <p:val>
                                            <p:fltVal val="0"/>
                                          </p:val>
                                        </p:tav>
                                      </p:tavLst>
                                    </p:anim>
                                    <p:animEffect transition="in" filter="fade">
                                      <p:cBhvr>
                                        <p:cTn id="21" dur="1000"/>
                                        <p:tgtEl>
                                          <p:spTgt spid="2050"/>
                                        </p:tgtEl>
                                      </p:cBhvr>
                                    </p:animEffect>
                                  </p:childTnLst>
                                </p:cTn>
                              </p:par>
                              <p:par>
                                <p:cTn id="22" presetID="31"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1000" fill="hold"/>
                                        <p:tgtEl>
                                          <p:spTgt spid="2052"/>
                                        </p:tgtEl>
                                        <p:attrNameLst>
                                          <p:attrName>ppt_w</p:attrName>
                                        </p:attrNameLst>
                                      </p:cBhvr>
                                      <p:tavLst>
                                        <p:tav tm="0">
                                          <p:val>
                                            <p:fltVal val="0"/>
                                          </p:val>
                                        </p:tav>
                                        <p:tav tm="100000">
                                          <p:val>
                                            <p:strVal val="#ppt_w"/>
                                          </p:val>
                                        </p:tav>
                                      </p:tavLst>
                                    </p:anim>
                                    <p:anim calcmode="lin" valueType="num">
                                      <p:cBhvr>
                                        <p:cTn id="25" dur="1000" fill="hold"/>
                                        <p:tgtEl>
                                          <p:spTgt spid="2052"/>
                                        </p:tgtEl>
                                        <p:attrNameLst>
                                          <p:attrName>ppt_h</p:attrName>
                                        </p:attrNameLst>
                                      </p:cBhvr>
                                      <p:tavLst>
                                        <p:tav tm="0">
                                          <p:val>
                                            <p:fltVal val="0"/>
                                          </p:val>
                                        </p:tav>
                                        <p:tav tm="100000">
                                          <p:val>
                                            <p:strVal val="#ppt_h"/>
                                          </p:val>
                                        </p:tav>
                                      </p:tavLst>
                                    </p:anim>
                                    <p:anim calcmode="lin" valueType="num">
                                      <p:cBhvr>
                                        <p:cTn id="26" dur="1000" fill="hold"/>
                                        <p:tgtEl>
                                          <p:spTgt spid="2052"/>
                                        </p:tgtEl>
                                        <p:attrNameLst>
                                          <p:attrName>style.rotation</p:attrName>
                                        </p:attrNameLst>
                                      </p:cBhvr>
                                      <p:tavLst>
                                        <p:tav tm="0">
                                          <p:val>
                                            <p:fltVal val="90"/>
                                          </p:val>
                                        </p:tav>
                                        <p:tav tm="100000">
                                          <p:val>
                                            <p:fltVal val="0"/>
                                          </p:val>
                                        </p:tav>
                                      </p:tavLst>
                                    </p:anim>
                                    <p:animEffect transition="in" filter="fade">
                                      <p:cBhvr>
                                        <p:cTn id="27"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sp>
        <p:nvSpPr>
          <p:cNvPr id="6" name="5 Marcador de texto"/>
          <p:cNvSpPr>
            <a:spLocks noGrp="1"/>
          </p:cNvSpPr>
          <p:nvPr>
            <p:ph type="body" sz="half" idx="2"/>
          </p:nvPr>
        </p:nvSpPr>
        <p:spPr>
          <a:xfrm>
            <a:off x="299545" y="1435100"/>
            <a:ext cx="2544264" cy="1749975"/>
          </a:xfrm>
        </p:spPr>
        <p:txBody>
          <a:bodyPr>
            <a:normAutofit/>
          </a:bodyPr>
          <a:lstStyle/>
          <a:p>
            <a:r>
              <a:rPr lang="es-HN" sz="4400" dirty="0" smtClean="0">
                <a:solidFill>
                  <a:schemeClr val="bg1"/>
                </a:solidFill>
              </a:rPr>
              <a:t>Estructura Didáctica</a:t>
            </a:r>
            <a:endParaRPr lang="es-HN" sz="4400"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7269"/>
            <a:ext cx="5508104" cy="63356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320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125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125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71800" y="-531440"/>
            <a:ext cx="5400600" cy="69362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5 Marcador de texto"/>
          <p:cNvSpPr>
            <a:spLocks noGrp="1"/>
          </p:cNvSpPr>
          <p:nvPr>
            <p:ph type="body" sz="half" idx="2"/>
          </p:nvPr>
        </p:nvSpPr>
        <p:spPr/>
        <p:txBody>
          <a:bodyPr>
            <a:normAutofit/>
          </a:bodyPr>
          <a:lstStyle/>
          <a:p>
            <a:r>
              <a:rPr lang="es-HN" sz="4400" dirty="0" smtClean="0">
                <a:solidFill>
                  <a:schemeClr val="bg1"/>
                </a:solidFill>
              </a:rPr>
              <a:t>Estructura Didáctica</a:t>
            </a:r>
            <a:endParaRPr lang="es-HN" sz="4400" dirty="0">
              <a:solidFill>
                <a:schemeClr val="bg1"/>
              </a:solidFill>
            </a:endParaRPr>
          </a:p>
        </p:txBody>
      </p:sp>
    </p:spTree>
    <p:extLst>
      <p:ext uri="{BB962C8B-B14F-4D97-AF65-F5344CB8AC3E}">
        <p14:creationId xmlns:p14="http://schemas.microsoft.com/office/powerpoint/2010/main" val="209509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125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125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sp>
        <p:nvSpPr>
          <p:cNvPr id="6" name="5 Marcador de texto"/>
          <p:cNvSpPr>
            <a:spLocks noGrp="1"/>
          </p:cNvSpPr>
          <p:nvPr>
            <p:ph type="body" sz="half" idx="2"/>
          </p:nvPr>
        </p:nvSpPr>
        <p:spPr>
          <a:xfrm>
            <a:off x="122481" y="1475735"/>
            <a:ext cx="3008313" cy="1921892"/>
          </a:xfrm>
        </p:spPr>
        <p:txBody>
          <a:bodyPr>
            <a:noAutofit/>
          </a:bodyPr>
          <a:lstStyle/>
          <a:p>
            <a:r>
              <a:rPr lang="es-HN" sz="3600" b="1" dirty="0" smtClean="0">
                <a:solidFill>
                  <a:schemeClr val="bg1"/>
                </a:solidFill>
              </a:rPr>
              <a:t>Línea Gráfica</a:t>
            </a:r>
          </a:p>
          <a:p>
            <a:endParaRPr lang="es-HN" sz="2400" dirty="0">
              <a:solidFill>
                <a:schemeClr val="bg1"/>
              </a:solidFill>
            </a:endParaRPr>
          </a:p>
          <a:p>
            <a:r>
              <a:rPr lang="es-HN" sz="2400" dirty="0" smtClean="0">
                <a:solidFill>
                  <a:schemeClr val="bg1"/>
                </a:solidFill>
              </a:rPr>
              <a:t>Formato 3D</a:t>
            </a:r>
          </a:p>
          <a:p>
            <a:r>
              <a:rPr lang="es-HN" sz="2400" dirty="0" smtClean="0">
                <a:solidFill>
                  <a:schemeClr val="bg1"/>
                </a:solidFill>
              </a:rPr>
              <a:t>Equidad de Género</a:t>
            </a:r>
          </a:p>
          <a:p>
            <a:r>
              <a:rPr lang="es-HN" sz="2400" dirty="0" smtClean="0">
                <a:solidFill>
                  <a:schemeClr val="bg1"/>
                </a:solidFill>
              </a:rPr>
              <a:t>Inclusión (Capacidades Especiales)</a:t>
            </a:r>
          </a:p>
          <a:p>
            <a:r>
              <a:rPr lang="es-HN" sz="2400" dirty="0" smtClean="0">
                <a:solidFill>
                  <a:schemeClr val="bg1"/>
                </a:solidFill>
              </a:rPr>
              <a:t>Composición Multiétnica</a:t>
            </a:r>
            <a:endParaRPr lang="es-HN" sz="2400" dirty="0">
              <a:solidFill>
                <a:schemeClr val="bg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98908"/>
            <a:ext cx="3391304" cy="263691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7278" y="3283130"/>
            <a:ext cx="2651978" cy="276096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1777" y="1817364"/>
            <a:ext cx="1919467" cy="29508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571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1000"/>
                                        <p:tgtEl>
                                          <p:spTgt spid="6">
                                            <p:txEl>
                                              <p:pRg st="3" end="3"/>
                                            </p:txEl>
                                          </p:spTgt>
                                        </p:tgtEl>
                                      </p:cBhvr>
                                    </p:animEffect>
                                    <p:anim calcmode="lin" valueType="num">
                                      <p:cBhvr>
                                        <p:cTn id="1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anim calcmode="lin" valueType="num">
                                      <p:cBhvr>
                                        <p:cTn id="2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1000"/>
                                        <p:tgtEl>
                                          <p:spTgt spid="6">
                                            <p:txEl>
                                              <p:pRg st="5" end="5"/>
                                            </p:txEl>
                                          </p:spTgt>
                                        </p:tgtEl>
                                      </p:cBhvr>
                                    </p:animEffect>
                                    <p:anim calcmode="lin" valueType="num">
                                      <p:cBhvr>
                                        <p:cTn id="2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500"/>
                                        <p:tgtEl>
                                          <p:spTgt spid="4100"/>
                                        </p:tgtEl>
                                      </p:cBhvr>
                                    </p:animEffect>
                                  </p:childTnLst>
                                </p:cTn>
                              </p:par>
                              <p:par>
                                <p:cTn id="33" presetID="10" presetClass="entr" presetSubtype="0" fill="hold" nodeType="withEffect">
                                  <p:stCondLst>
                                    <p:cond delay="0"/>
                                  </p:stCondLst>
                                  <p:childTnLst>
                                    <p:set>
                                      <p:cBhvr>
                                        <p:cTn id="34" dur="1" fill="hold">
                                          <p:stCondLst>
                                            <p:cond delay="0"/>
                                          </p:stCondLst>
                                        </p:cTn>
                                        <p:tgtEl>
                                          <p:spTgt spid="4098"/>
                                        </p:tgtEl>
                                        <p:attrNameLst>
                                          <p:attrName>style.visibility</p:attrName>
                                        </p:attrNameLst>
                                      </p:cBhvr>
                                      <p:to>
                                        <p:strVal val="visible"/>
                                      </p:to>
                                    </p:set>
                                    <p:animEffect transition="in" filter="fade">
                                      <p:cBhvr>
                                        <p:cTn id="35" dur="500"/>
                                        <p:tgtEl>
                                          <p:spTgt spid="4098"/>
                                        </p:tgtEl>
                                      </p:cBhvr>
                                    </p:animEffect>
                                  </p:childTnLst>
                                </p:cTn>
                              </p:par>
                              <p:par>
                                <p:cTn id="36" presetID="10" presetClass="entr" presetSubtype="0" fill="hold" nodeType="withEffect">
                                  <p:stCondLst>
                                    <p:cond delay="0"/>
                                  </p:stCondLst>
                                  <p:childTnLst>
                                    <p:set>
                                      <p:cBhvr>
                                        <p:cTn id="37" dur="1" fill="hold">
                                          <p:stCondLst>
                                            <p:cond delay="0"/>
                                          </p:stCondLst>
                                        </p:cTn>
                                        <p:tgtEl>
                                          <p:spTgt spid="4099"/>
                                        </p:tgtEl>
                                        <p:attrNameLst>
                                          <p:attrName>style.visibility</p:attrName>
                                        </p:attrNameLst>
                                      </p:cBhvr>
                                      <p:to>
                                        <p:strVal val="visible"/>
                                      </p:to>
                                    </p:set>
                                    <p:animEffect transition="in" filter="fade">
                                      <p:cBhvr>
                                        <p:cTn id="38"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108520" y="0"/>
            <a:ext cx="10158413" cy="7621588"/>
          </a:xfrm>
          <a:prstGeom prst="rect">
            <a:avLst/>
          </a:prstGeom>
          <a:noFill/>
          <a:ln w="9525">
            <a:noFill/>
            <a:miter lim="800000"/>
            <a:headEnd/>
            <a:tailEnd/>
          </a:ln>
        </p:spPr>
      </p:pic>
      <p:sp>
        <p:nvSpPr>
          <p:cNvPr id="6" name="5 Marcador de texto"/>
          <p:cNvSpPr>
            <a:spLocks noGrp="1"/>
          </p:cNvSpPr>
          <p:nvPr>
            <p:ph type="body" sz="half" idx="2"/>
          </p:nvPr>
        </p:nvSpPr>
        <p:spPr>
          <a:xfrm>
            <a:off x="323528" y="2030638"/>
            <a:ext cx="3008313" cy="757548"/>
          </a:xfrm>
        </p:spPr>
        <p:txBody>
          <a:bodyPr>
            <a:noAutofit/>
          </a:bodyPr>
          <a:lstStyle/>
          <a:p>
            <a:r>
              <a:rPr lang="es-HN" sz="3600" b="1" dirty="0" smtClean="0">
                <a:solidFill>
                  <a:schemeClr val="bg1"/>
                </a:solidFill>
              </a:rPr>
              <a:t>Línea Gráfica</a:t>
            </a:r>
          </a:p>
          <a:p>
            <a:endParaRPr lang="es-HN" sz="2400" dirty="0">
              <a:solidFill>
                <a:schemeClr val="bg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686" y="3875465"/>
            <a:ext cx="3275856" cy="25455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098" y="3844633"/>
            <a:ext cx="3602260" cy="25516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538024"/>
            <a:ext cx="3670227" cy="29889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276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anim calcmode="lin" valueType="num">
                                      <p:cBhvr>
                                        <p:cTn id="8" dur="1000" fill="hold"/>
                                        <p:tgtEl>
                                          <p:spTgt spid="5124"/>
                                        </p:tgtEl>
                                        <p:attrNameLst>
                                          <p:attrName>ppt_x</p:attrName>
                                        </p:attrNameLst>
                                      </p:cBhvr>
                                      <p:tavLst>
                                        <p:tav tm="0">
                                          <p:val>
                                            <p:strVal val="#ppt_x"/>
                                          </p:val>
                                        </p:tav>
                                        <p:tav tm="100000">
                                          <p:val>
                                            <p:strVal val="#ppt_x"/>
                                          </p:val>
                                        </p:tav>
                                      </p:tavLst>
                                    </p:anim>
                                    <p:anim calcmode="lin" valueType="num">
                                      <p:cBhvr>
                                        <p:cTn id="9" dur="1000" fill="hold"/>
                                        <p:tgtEl>
                                          <p:spTgt spid="51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1000"/>
                                        <p:tgtEl>
                                          <p:spTgt spid="5123"/>
                                        </p:tgtEl>
                                      </p:cBhvr>
                                    </p:animEffect>
                                    <p:anim calcmode="lin" valueType="num">
                                      <p:cBhvr>
                                        <p:cTn id="13" dur="1000" fill="hold"/>
                                        <p:tgtEl>
                                          <p:spTgt spid="5123"/>
                                        </p:tgtEl>
                                        <p:attrNameLst>
                                          <p:attrName>ppt_x</p:attrName>
                                        </p:attrNameLst>
                                      </p:cBhvr>
                                      <p:tavLst>
                                        <p:tav tm="0">
                                          <p:val>
                                            <p:strVal val="#ppt_x"/>
                                          </p:val>
                                        </p:tav>
                                        <p:tav tm="100000">
                                          <p:val>
                                            <p:strVal val="#ppt_x"/>
                                          </p:val>
                                        </p:tav>
                                      </p:tavLst>
                                    </p:anim>
                                    <p:anim calcmode="lin" valueType="num">
                                      <p:cBhvr>
                                        <p:cTn id="14" dur="1000" fill="hold"/>
                                        <p:tgtEl>
                                          <p:spTgt spid="51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3" cstate="print"/>
          <a:srcRect/>
          <a:stretch>
            <a:fillRect/>
          </a:stretch>
        </p:blipFill>
        <p:spPr bwMode="auto">
          <a:xfrm>
            <a:off x="-500063" y="-285750"/>
            <a:ext cx="10158413" cy="7621588"/>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4746">
            <a:off x="6588163" y="285581"/>
            <a:ext cx="2538634" cy="3302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49212">
            <a:off x="3969296" y="309226"/>
            <a:ext cx="2560670" cy="3333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Marcador de texto"/>
          <p:cNvSpPr>
            <a:spLocks noGrp="1"/>
          </p:cNvSpPr>
          <p:nvPr>
            <p:ph type="body" sz="half" idx="2"/>
          </p:nvPr>
        </p:nvSpPr>
        <p:spPr>
          <a:xfrm>
            <a:off x="0" y="980728"/>
            <a:ext cx="3635896" cy="5851862"/>
          </a:xfrm>
        </p:spPr>
        <p:txBody>
          <a:bodyPr>
            <a:normAutofit fontScale="92500" lnSpcReduction="10000"/>
          </a:bodyPr>
          <a:lstStyle/>
          <a:p>
            <a:pPr marL="342900" indent="-342900" algn="just">
              <a:buFont typeface="Arial" pitchFamily="34" charset="0"/>
              <a:buChar char="•"/>
            </a:pPr>
            <a:r>
              <a:rPr lang="es-HN" sz="2200" dirty="0">
                <a:solidFill>
                  <a:schemeClr val="bg1"/>
                </a:solidFill>
                <a:latin typeface="Eras Medium ITC" pitchFamily="34" charset="0"/>
              </a:rPr>
              <a:t>Están diseñados a partir del enfoque constructivista, parten de saberes previos, prosiguen con la construcción de nuevos saberes, la consolidación y aplicación de lo aprendido. </a:t>
            </a:r>
            <a:endParaRPr lang="es-HN" sz="2200" dirty="0" smtClean="0">
              <a:latin typeface="Eras Medium ITC" pitchFamily="34" charset="0"/>
            </a:endParaRPr>
          </a:p>
          <a:p>
            <a:pPr algn="just"/>
            <a:endParaRPr lang="es-HN" sz="2200" dirty="0">
              <a:solidFill>
                <a:schemeClr val="bg1"/>
              </a:solidFill>
              <a:latin typeface="Eras Medium ITC" pitchFamily="34" charset="0"/>
            </a:endParaRPr>
          </a:p>
          <a:p>
            <a:pPr marL="342900" indent="-342900" algn="just">
              <a:buFont typeface="Arial" pitchFamily="34" charset="0"/>
              <a:buChar char="•"/>
            </a:pPr>
            <a:r>
              <a:rPr lang="es-HN" sz="2200" dirty="0">
                <a:solidFill>
                  <a:schemeClr val="bg1"/>
                </a:solidFill>
                <a:latin typeface="Eras Medium ITC" pitchFamily="34" charset="0"/>
              </a:rPr>
              <a:t>Se han elaborado cuadernos de trabajo para cada uno de los grados de la Educación Básica. </a:t>
            </a:r>
          </a:p>
          <a:p>
            <a:pPr algn="just"/>
            <a:endParaRPr lang="es-HN" sz="2200" dirty="0">
              <a:solidFill>
                <a:schemeClr val="bg1"/>
              </a:solidFill>
              <a:latin typeface="Eras Medium ITC" pitchFamily="34" charset="0"/>
            </a:endParaRPr>
          </a:p>
          <a:p>
            <a:pPr marL="342900" indent="-342900" algn="just">
              <a:buFont typeface="Arial" pitchFamily="34" charset="0"/>
              <a:buChar char="•"/>
            </a:pPr>
            <a:r>
              <a:rPr lang="es-HN" sz="2200" dirty="0">
                <a:solidFill>
                  <a:schemeClr val="bg1"/>
                </a:solidFill>
                <a:latin typeface="Eras Medium ITC" pitchFamily="34" charset="0"/>
              </a:rPr>
              <a:t>Se contemplan las áreas curriculares de Matemáticas, Ciencias Sociales y Comunicación en el campo de estudio del Español. </a:t>
            </a:r>
          </a:p>
          <a:p>
            <a:endParaRPr lang="es-HN" dirty="0">
              <a:solidFill>
                <a:schemeClr val="bg1"/>
              </a:solidFill>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9631" y="3195008"/>
            <a:ext cx="2674243" cy="3491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80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1000"/>
                                        <p:tgtEl>
                                          <p:spTgt spid="7">
                                            <p:txEl>
                                              <p:pRg st="4" end="4"/>
                                            </p:txEl>
                                          </p:spTgt>
                                        </p:tgtEl>
                                      </p:cBhvr>
                                    </p:animEffect>
                                    <p:anim calcmode="lin" valueType="num">
                                      <p:cBhvr>
                                        <p:cTn id="1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1000" fill="hold"/>
                                        <p:tgtEl>
                                          <p:spTgt spid="1026"/>
                                        </p:tgtEl>
                                        <p:attrNameLst>
                                          <p:attrName>ppt_x</p:attrName>
                                        </p:attrNameLst>
                                      </p:cBhvr>
                                      <p:tavLst>
                                        <p:tav tm="0">
                                          <p:val>
                                            <p:strVal val="1+#ppt_w/2"/>
                                          </p:val>
                                        </p:tav>
                                        <p:tav tm="100000">
                                          <p:val>
                                            <p:strVal val="#ppt_x"/>
                                          </p:val>
                                        </p:tav>
                                      </p:tavLst>
                                    </p:anim>
                                    <p:anim calcmode="lin" valueType="num">
                                      <p:cBhvr additive="base">
                                        <p:cTn id="28" dur="1000" fill="hold"/>
                                        <p:tgtEl>
                                          <p:spTgt spid="1026"/>
                                        </p:tgtEl>
                                        <p:attrNameLst>
                                          <p:attrName>ppt_y</p:attrName>
                                        </p:attrNameLst>
                                      </p:cBhvr>
                                      <p:tavLst>
                                        <p:tav tm="0">
                                          <p:val>
                                            <p:strVal val="0-#ppt_h/2"/>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1000"/>
                                        <p:tgtEl>
                                          <p:spTgt spid="1028"/>
                                        </p:tgtEl>
                                      </p:cBhvr>
                                    </p:animEffect>
                                    <p:anim calcmode="lin" valueType="num">
                                      <p:cBhvr>
                                        <p:cTn id="32" dur="1000" fill="hold"/>
                                        <p:tgtEl>
                                          <p:spTgt spid="1028"/>
                                        </p:tgtEl>
                                        <p:attrNameLst>
                                          <p:attrName>ppt_x</p:attrName>
                                        </p:attrNameLst>
                                      </p:cBhvr>
                                      <p:tavLst>
                                        <p:tav tm="0">
                                          <p:val>
                                            <p:strVal val="#ppt_x"/>
                                          </p:val>
                                        </p:tav>
                                        <p:tav tm="100000">
                                          <p:val>
                                            <p:strVal val="#ppt_x"/>
                                          </p:val>
                                        </p:tav>
                                      </p:tavLst>
                                    </p:anim>
                                    <p:anim calcmode="lin" valueType="num">
                                      <p:cBhvr>
                                        <p:cTn id="3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3" cstate="print"/>
          <a:srcRect/>
          <a:stretch>
            <a:fillRect/>
          </a:stretch>
        </p:blipFill>
        <p:spPr bwMode="auto">
          <a:xfrm>
            <a:off x="-500063" y="-285750"/>
            <a:ext cx="10158413" cy="7621588"/>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4746">
            <a:off x="6588163" y="285581"/>
            <a:ext cx="2538634" cy="3302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49212">
            <a:off x="3969296" y="309226"/>
            <a:ext cx="2560670" cy="3333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9631" y="3195008"/>
            <a:ext cx="2674243" cy="3491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texto"/>
          <p:cNvSpPr>
            <a:spLocks noGrp="1"/>
          </p:cNvSpPr>
          <p:nvPr>
            <p:ph type="body" sz="half" idx="2"/>
          </p:nvPr>
        </p:nvSpPr>
        <p:spPr>
          <a:xfrm>
            <a:off x="0" y="220870"/>
            <a:ext cx="3851919" cy="6637130"/>
          </a:xfrm>
        </p:spPr>
        <p:txBody>
          <a:bodyPr>
            <a:normAutofit fontScale="92500" lnSpcReduction="10000"/>
          </a:bodyPr>
          <a:lstStyle/>
          <a:p>
            <a:r>
              <a:rPr lang="es-HN" sz="2000" dirty="0">
                <a:solidFill>
                  <a:schemeClr val="bg1"/>
                </a:solidFill>
                <a:latin typeface="Eras Medium ITC" pitchFamily="34" charset="0"/>
              </a:rPr>
              <a:t>Tienen como propósito formar, de manera práctica, a los alumnos y las alumnas en los conocimientos relacionados con educación fiscal, transparencia y valores. </a:t>
            </a:r>
          </a:p>
          <a:p>
            <a:endParaRPr lang="es-HN" sz="2000" dirty="0">
              <a:solidFill>
                <a:schemeClr val="bg1"/>
              </a:solidFill>
              <a:latin typeface="Eras Medium ITC" pitchFamily="34" charset="0"/>
            </a:endParaRPr>
          </a:p>
          <a:p>
            <a:r>
              <a:rPr lang="es-HN" sz="2000" dirty="0">
                <a:solidFill>
                  <a:schemeClr val="bg1"/>
                </a:solidFill>
                <a:latin typeface="Eras Medium ITC" pitchFamily="34" charset="0"/>
              </a:rPr>
              <a:t>Es una auxiliar del docente el cual proporciona una serie de actividades estrechamente vinculadas con los contenidos que se contemplan en el Diseño Curricular de la Educación Básica, que permitirán despertar el interés, la imaginación y creatividad en los alumnos y las alumnas; incluye juegos, adivinanzas, relatos, canciones, poesía, entre otras. </a:t>
            </a:r>
          </a:p>
          <a:p>
            <a:endParaRPr lang="es-HN" sz="2000" dirty="0">
              <a:solidFill>
                <a:schemeClr val="bg1"/>
              </a:solidFill>
              <a:latin typeface="Eras Medium ITC" pitchFamily="34" charset="0"/>
            </a:endParaRPr>
          </a:p>
          <a:p>
            <a:r>
              <a:rPr lang="es-HN" sz="2000" dirty="0">
                <a:solidFill>
                  <a:schemeClr val="bg1"/>
                </a:solidFill>
                <a:latin typeface="Eras Medium ITC" pitchFamily="34" charset="0"/>
              </a:rPr>
              <a:t>Desarrollan las expectativas de logro que el Diseño Curricular proponen. </a:t>
            </a:r>
          </a:p>
          <a:p>
            <a:endParaRPr lang="es-HN" dirty="0">
              <a:latin typeface="Eras Medium ITC" pitchFamily="34" charset="0"/>
            </a:endParaRPr>
          </a:p>
        </p:txBody>
      </p:sp>
    </p:spTree>
    <p:extLst>
      <p:ext uri="{BB962C8B-B14F-4D97-AF65-F5344CB8AC3E}">
        <p14:creationId xmlns:p14="http://schemas.microsoft.com/office/powerpoint/2010/main" val="330305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1000" fill="hold"/>
                                        <p:tgtEl>
                                          <p:spTgt spid="1026"/>
                                        </p:tgtEl>
                                        <p:attrNameLst>
                                          <p:attrName>ppt_x</p:attrName>
                                        </p:attrNameLst>
                                      </p:cBhvr>
                                      <p:tavLst>
                                        <p:tav tm="0">
                                          <p:val>
                                            <p:strVal val="1+#ppt_w/2"/>
                                          </p:val>
                                        </p:tav>
                                        <p:tav tm="100000">
                                          <p:val>
                                            <p:strVal val="#ppt_x"/>
                                          </p:val>
                                        </p:tav>
                                      </p:tavLst>
                                    </p:anim>
                                    <p:anim calcmode="lin" valueType="num">
                                      <p:cBhvr additive="base">
                                        <p:cTn id="13" dur="1000" fill="hold"/>
                                        <p:tgtEl>
                                          <p:spTgt spid="1026"/>
                                        </p:tgtEl>
                                        <p:attrNameLst>
                                          <p:attrName>ppt_y</p:attrName>
                                        </p:attrNameLst>
                                      </p:cBhvr>
                                      <p:tavLst>
                                        <p:tav tm="0">
                                          <p:val>
                                            <p:strVal val="0-#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1000"/>
                                        <p:tgtEl>
                                          <p:spTgt spid="1028"/>
                                        </p:tgtEl>
                                      </p:cBhvr>
                                    </p:animEffect>
                                    <p:anim calcmode="lin" valueType="num">
                                      <p:cBhvr>
                                        <p:cTn id="17" dur="1000" fill="hold"/>
                                        <p:tgtEl>
                                          <p:spTgt spid="1028"/>
                                        </p:tgtEl>
                                        <p:attrNameLst>
                                          <p:attrName>ppt_x</p:attrName>
                                        </p:attrNameLst>
                                      </p:cBhvr>
                                      <p:tavLst>
                                        <p:tav tm="0">
                                          <p:val>
                                            <p:strVal val="#ppt_x"/>
                                          </p:val>
                                        </p:tav>
                                        <p:tav tm="100000">
                                          <p:val>
                                            <p:strVal val="#ppt_x"/>
                                          </p:val>
                                        </p:tav>
                                      </p:tavLst>
                                    </p:anim>
                                    <p:anim calcmode="lin" valueType="num">
                                      <p:cBhvr>
                                        <p:cTn id="18" dur="1000" fill="hold"/>
                                        <p:tgtEl>
                                          <p:spTgt spid="102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sp>
        <p:nvSpPr>
          <p:cNvPr id="8" name="7 Marcador de texto"/>
          <p:cNvSpPr>
            <a:spLocks noGrp="1"/>
          </p:cNvSpPr>
          <p:nvPr>
            <p:ph type="body" sz="half" idx="2"/>
          </p:nvPr>
        </p:nvSpPr>
        <p:spPr>
          <a:xfrm>
            <a:off x="179512" y="1179512"/>
            <a:ext cx="3008313" cy="4691063"/>
          </a:xfrm>
        </p:spPr>
        <p:txBody>
          <a:bodyPr>
            <a:normAutofit fontScale="92500"/>
          </a:bodyPr>
          <a:lstStyle/>
          <a:p>
            <a:r>
              <a:rPr lang="es-ES" sz="2400" dirty="0">
                <a:solidFill>
                  <a:schemeClr val="bg1"/>
                </a:solidFill>
              </a:rPr>
              <a:t>Además,</a:t>
            </a:r>
            <a:r>
              <a:rPr lang="es-ES" sz="2400" b="1" i="1" dirty="0">
                <a:solidFill>
                  <a:schemeClr val="bg1"/>
                </a:solidFill>
              </a:rPr>
              <a:t> </a:t>
            </a:r>
            <a:r>
              <a:rPr lang="es-ES" sz="2400" dirty="0">
                <a:solidFill>
                  <a:schemeClr val="bg1"/>
                </a:solidFill>
              </a:rPr>
              <a:t>el cuaderno de trabajo incluye</a:t>
            </a:r>
            <a:r>
              <a:rPr lang="es-ES" sz="2400" b="1" i="1" dirty="0">
                <a:solidFill>
                  <a:schemeClr val="bg1"/>
                </a:solidFill>
              </a:rPr>
              <a:t>  actividades para hacer en casa</a:t>
            </a:r>
            <a:r>
              <a:rPr lang="es-ES" sz="2400" dirty="0">
                <a:solidFill>
                  <a:schemeClr val="bg1"/>
                </a:solidFill>
              </a:rPr>
              <a:t>  cuyo propósito es que la familia se involucre en el proceso de aprendizaje, lo acompañen en la realización de las actividades </a:t>
            </a:r>
            <a:r>
              <a:rPr lang="es-ES" sz="2400" dirty="0" err="1">
                <a:solidFill>
                  <a:schemeClr val="bg1"/>
                </a:solidFill>
              </a:rPr>
              <a:t>extraclase</a:t>
            </a:r>
            <a:r>
              <a:rPr lang="es-ES" sz="2400" dirty="0">
                <a:solidFill>
                  <a:schemeClr val="bg1"/>
                </a:solidFill>
              </a:rPr>
              <a:t>, asumiendo la responsabilidad cívica fiscal </a:t>
            </a:r>
            <a:endParaRPr lang="es-HN" sz="2400" dirty="0">
              <a:solidFill>
                <a:schemeClr val="bg1"/>
              </a:solidFill>
            </a:endParaRPr>
          </a:p>
          <a:p>
            <a:endParaRPr lang="es-HN"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518" y="-11254"/>
            <a:ext cx="3959832" cy="3051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669" y="3172758"/>
            <a:ext cx="3869681" cy="35686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69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1000" fill="hold"/>
                                        <p:tgtEl>
                                          <p:spTgt spid="6146"/>
                                        </p:tgtEl>
                                        <p:attrNameLst>
                                          <p:attrName>ppt_x</p:attrName>
                                        </p:attrNameLst>
                                      </p:cBhvr>
                                      <p:tavLst>
                                        <p:tav tm="0">
                                          <p:val>
                                            <p:strVal val="0-#ppt_w/2"/>
                                          </p:val>
                                        </p:tav>
                                        <p:tav tm="100000">
                                          <p:val>
                                            <p:strVal val="#ppt_x"/>
                                          </p:val>
                                        </p:tav>
                                      </p:tavLst>
                                    </p:anim>
                                    <p:anim calcmode="lin" valueType="num">
                                      <p:cBhvr additive="base">
                                        <p:cTn id="8" dur="1000" fill="hold"/>
                                        <p:tgtEl>
                                          <p:spTgt spid="614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147"/>
                                        </p:tgtEl>
                                        <p:attrNameLst>
                                          <p:attrName>style.visibility</p:attrName>
                                        </p:attrNameLst>
                                      </p:cBhvr>
                                      <p:to>
                                        <p:strVal val="visible"/>
                                      </p:to>
                                    </p:set>
                                    <p:anim calcmode="lin" valueType="num">
                                      <p:cBhvr additive="base">
                                        <p:cTn id="11" dur="1000" fill="hold"/>
                                        <p:tgtEl>
                                          <p:spTgt spid="6147"/>
                                        </p:tgtEl>
                                        <p:attrNameLst>
                                          <p:attrName>ppt_x</p:attrName>
                                        </p:attrNameLst>
                                      </p:cBhvr>
                                      <p:tavLst>
                                        <p:tav tm="0">
                                          <p:val>
                                            <p:strVal val="1+#ppt_w/2"/>
                                          </p:val>
                                        </p:tav>
                                        <p:tav tm="100000">
                                          <p:val>
                                            <p:strVal val="#ppt_x"/>
                                          </p:val>
                                        </p:tav>
                                      </p:tavLst>
                                    </p:anim>
                                    <p:anim calcmode="lin" valueType="num">
                                      <p:cBhvr additive="base">
                                        <p:cTn id="12" dur="1000" fill="hold"/>
                                        <p:tgtEl>
                                          <p:spTgt spid="61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sp>
        <p:nvSpPr>
          <p:cNvPr id="3" name="2 Título"/>
          <p:cNvSpPr>
            <a:spLocks noGrp="1"/>
          </p:cNvSpPr>
          <p:nvPr>
            <p:ph type="title"/>
          </p:nvPr>
        </p:nvSpPr>
        <p:spPr/>
        <p:txBody>
          <a:bodyPr/>
          <a:lstStyle/>
          <a:p>
            <a:endParaRPr lang="es-HN"/>
          </a:p>
        </p:txBody>
      </p:sp>
      <p:sp>
        <p:nvSpPr>
          <p:cNvPr id="5" name="4 Marcador de contenido"/>
          <p:cNvSpPr>
            <a:spLocks noGrp="1"/>
          </p:cNvSpPr>
          <p:nvPr>
            <p:ph idx="1"/>
          </p:nvPr>
        </p:nvSpPr>
        <p:spPr/>
        <p:txBody>
          <a:bodyPr/>
          <a:lstStyle/>
          <a:p>
            <a:endParaRPr lang="es-HN"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4" y="-285750"/>
            <a:ext cx="10158413" cy="762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0849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498220" y="-303440"/>
            <a:ext cx="10158413" cy="7621588"/>
          </a:xfrm>
          <a:prstGeom prst="rect">
            <a:avLst/>
          </a:prstGeom>
          <a:noFill/>
          <a:ln w="9525">
            <a:noFill/>
            <a:miter lim="800000"/>
            <a:headEnd/>
            <a:tailEnd/>
          </a:ln>
        </p:spPr>
      </p:pic>
      <p:sp>
        <p:nvSpPr>
          <p:cNvPr id="9" name="8 Título"/>
          <p:cNvSpPr>
            <a:spLocks noGrp="1"/>
          </p:cNvSpPr>
          <p:nvPr>
            <p:ph type="title"/>
          </p:nvPr>
        </p:nvSpPr>
        <p:spPr/>
        <p:txBody>
          <a:bodyPr>
            <a:normAutofit/>
          </a:bodyPr>
          <a:lstStyle/>
          <a:p>
            <a:r>
              <a:rPr lang="en-GB" sz="3200" dirty="0" smtClean="0">
                <a:solidFill>
                  <a:srgbClr val="FFFFFF"/>
                </a:solidFill>
                <a:latin typeface="Eras Medium ITC" pitchFamily="34" charset="0"/>
              </a:rPr>
              <a:t>Origen PNEF</a:t>
            </a:r>
            <a:r>
              <a:rPr lang="en-GB" sz="3200" dirty="0">
                <a:solidFill>
                  <a:srgbClr val="FFFFFF"/>
                </a:solidFill>
                <a:latin typeface="Eras Medium ITC" pitchFamily="34" charset="0"/>
              </a:rPr>
              <a:t/>
            </a:r>
            <a:br>
              <a:rPr lang="en-GB" sz="3200" dirty="0">
                <a:solidFill>
                  <a:srgbClr val="FFFFFF"/>
                </a:solidFill>
                <a:latin typeface="Eras Medium ITC" pitchFamily="34" charset="0"/>
              </a:rPr>
            </a:br>
            <a:endParaRPr lang="es-HN" sz="3200" dirty="0">
              <a:latin typeface="Eras Medium ITC" pitchFamily="34" charset="0"/>
            </a:endParaRPr>
          </a:p>
        </p:txBody>
      </p:sp>
      <p:sp>
        <p:nvSpPr>
          <p:cNvPr id="11" name="10 Marcador de texto"/>
          <p:cNvSpPr>
            <a:spLocks noGrp="1"/>
          </p:cNvSpPr>
          <p:nvPr>
            <p:ph type="body" sz="half" idx="2"/>
          </p:nvPr>
        </p:nvSpPr>
        <p:spPr>
          <a:xfrm>
            <a:off x="0" y="1435100"/>
            <a:ext cx="3465513" cy="5018236"/>
          </a:xfrm>
        </p:spPr>
        <p:txBody>
          <a:bodyPr>
            <a:normAutofit/>
          </a:bodyPr>
          <a:lstStyle/>
          <a:p>
            <a:pPr algn="just"/>
            <a:r>
              <a:rPr lang="en-GB" sz="2000" b="1" dirty="0" smtClean="0">
                <a:solidFill>
                  <a:srgbClr val="FFFFFF"/>
                </a:solidFill>
                <a:latin typeface="Eras Medium ITC" pitchFamily="34" charset="0"/>
              </a:rPr>
              <a:t>La </a:t>
            </a:r>
            <a:r>
              <a:rPr lang="en-GB" sz="2000" b="1" dirty="0" err="1" smtClean="0">
                <a:solidFill>
                  <a:srgbClr val="FFFFFF"/>
                </a:solidFill>
                <a:latin typeface="Eras Medium ITC" pitchFamily="34" charset="0"/>
              </a:rPr>
              <a:t>Dirección</a:t>
            </a:r>
            <a:r>
              <a:rPr lang="en-GB" sz="2000" b="1" dirty="0" smtClean="0">
                <a:solidFill>
                  <a:srgbClr val="FFFFFF"/>
                </a:solidFill>
                <a:latin typeface="Eras Medium ITC" pitchFamily="34" charset="0"/>
              </a:rPr>
              <a:t> </a:t>
            </a:r>
            <a:r>
              <a:rPr lang="en-GB" sz="2000" b="1" dirty="0" err="1" smtClean="0">
                <a:solidFill>
                  <a:srgbClr val="FFFFFF"/>
                </a:solidFill>
                <a:latin typeface="Eras Medium ITC" pitchFamily="34" charset="0"/>
              </a:rPr>
              <a:t>Ejecutiva</a:t>
            </a:r>
            <a:r>
              <a:rPr lang="en-GB" sz="2000" b="1" dirty="0" smtClean="0">
                <a:solidFill>
                  <a:srgbClr val="FFFFFF"/>
                </a:solidFill>
                <a:latin typeface="Eras Medium ITC" pitchFamily="34" charset="0"/>
              </a:rPr>
              <a:t> de </a:t>
            </a:r>
            <a:r>
              <a:rPr lang="en-GB" sz="2000" b="1" dirty="0" err="1" smtClean="0">
                <a:solidFill>
                  <a:srgbClr val="FFFFFF"/>
                </a:solidFill>
                <a:latin typeface="Eras Medium ITC" pitchFamily="34" charset="0"/>
              </a:rPr>
              <a:t>Ingresos</a:t>
            </a:r>
            <a:r>
              <a:rPr lang="en-GB" sz="2000" b="1" dirty="0" smtClean="0">
                <a:solidFill>
                  <a:srgbClr val="FFFFFF"/>
                </a:solidFill>
                <a:latin typeface="Eras Medium ITC" pitchFamily="34" charset="0"/>
              </a:rPr>
              <a:t> (DEI), y  la  </a:t>
            </a:r>
            <a:r>
              <a:rPr lang="en-GB" sz="2000" b="1" dirty="0" err="1" smtClean="0">
                <a:solidFill>
                  <a:srgbClr val="FFFFFF"/>
                </a:solidFill>
                <a:latin typeface="Eras Medium ITC" pitchFamily="34" charset="0"/>
              </a:rPr>
              <a:t>Receita</a:t>
            </a:r>
            <a:r>
              <a:rPr lang="en-GB" sz="2000" b="1" dirty="0" smtClean="0">
                <a:solidFill>
                  <a:srgbClr val="FFFFFF"/>
                </a:solidFill>
                <a:latin typeface="Eras Medium ITC" pitchFamily="34" charset="0"/>
              </a:rPr>
              <a:t> Federal de </a:t>
            </a:r>
            <a:r>
              <a:rPr lang="en-GB" sz="2000" b="1" dirty="0" err="1" smtClean="0">
                <a:solidFill>
                  <a:srgbClr val="FFFFFF"/>
                </a:solidFill>
                <a:latin typeface="Eras Medium ITC" pitchFamily="34" charset="0"/>
              </a:rPr>
              <a:t>Brasil</a:t>
            </a:r>
            <a:r>
              <a:rPr lang="en-GB" sz="2000" b="1" dirty="0" smtClean="0">
                <a:solidFill>
                  <a:srgbClr val="FFFFFF"/>
                </a:solidFill>
                <a:latin typeface="Eras Medium ITC" pitchFamily="34" charset="0"/>
              </a:rPr>
              <a:t> </a:t>
            </a:r>
            <a:r>
              <a:rPr lang="en-GB" sz="2000" b="1" dirty="0" err="1" smtClean="0">
                <a:solidFill>
                  <a:srgbClr val="FFFFFF"/>
                </a:solidFill>
                <a:latin typeface="Eras Medium ITC" pitchFamily="34" charset="0"/>
              </a:rPr>
              <a:t>suscribieron</a:t>
            </a:r>
            <a:r>
              <a:rPr lang="en-GB" sz="2000" b="1" dirty="0" smtClean="0">
                <a:solidFill>
                  <a:srgbClr val="FFFFFF"/>
                </a:solidFill>
                <a:latin typeface="Eras Medium ITC" pitchFamily="34" charset="0"/>
              </a:rPr>
              <a:t> en Brasilia el 27 de </a:t>
            </a:r>
            <a:r>
              <a:rPr lang="en-GB" sz="2000" b="1" dirty="0" err="1" smtClean="0">
                <a:solidFill>
                  <a:srgbClr val="FFFFFF"/>
                </a:solidFill>
                <a:latin typeface="Eras Medium ITC" pitchFamily="34" charset="0"/>
              </a:rPr>
              <a:t>abril</a:t>
            </a:r>
            <a:r>
              <a:rPr lang="en-GB" sz="2000" b="1" dirty="0" smtClean="0">
                <a:solidFill>
                  <a:srgbClr val="FFFFFF"/>
                </a:solidFill>
                <a:latin typeface="Eras Medium ITC" pitchFamily="34" charset="0"/>
              </a:rPr>
              <a:t> de 2007 un  </a:t>
            </a:r>
            <a:r>
              <a:rPr lang="en-GB" sz="2000" b="1" dirty="0" err="1" smtClean="0">
                <a:solidFill>
                  <a:srgbClr val="FFFFFF"/>
                </a:solidFill>
                <a:latin typeface="Eras Medium ITC" pitchFamily="34" charset="0"/>
              </a:rPr>
              <a:t>Convenio</a:t>
            </a:r>
            <a:r>
              <a:rPr lang="en-GB" sz="2000" b="1" dirty="0" smtClean="0">
                <a:solidFill>
                  <a:srgbClr val="FFFFFF"/>
                </a:solidFill>
                <a:latin typeface="Eras Medium ITC" pitchFamily="34" charset="0"/>
              </a:rPr>
              <a:t> de </a:t>
            </a:r>
            <a:r>
              <a:rPr lang="en-GB" sz="2000" b="1" dirty="0" err="1" smtClean="0">
                <a:solidFill>
                  <a:srgbClr val="FFFFFF"/>
                </a:solidFill>
                <a:latin typeface="Eras Medium ITC" pitchFamily="34" charset="0"/>
              </a:rPr>
              <a:t>Cooperación</a:t>
            </a:r>
            <a:r>
              <a:rPr lang="en-GB" sz="2000" b="1" dirty="0" smtClean="0">
                <a:solidFill>
                  <a:srgbClr val="FFFFFF"/>
                </a:solidFill>
                <a:latin typeface="Eras Medium ITC" pitchFamily="34" charset="0"/>
              </a:rPr>
              <a:t> </a:t>
            </a:r>
            <a:r>
              <a:rPr lang="en-GB" sz="2000" b="1" dirty="0" err="1" smtClean="0">
                <a:solidFill>
                  <a:srgbClr val="FFFFFF"/>
                </a:solidFill>
                <a:latin typeface="Eras Medium ITC" pitchFamily="34" charset="0"/>
              </a:rPr>
              <a:t>Técnica</a:t>
            </a:r>
            <a:r>
              <a:rPr lang="en-GB" sz="2000" b="1" dirty="0" smtClean="0">
                <a:solidFill>
                  <a:srgbClr val="FFFFFF"/>
                </a:solidFill>
                <a:latin typeface="Eras Medium ITC" pitchFamily="34" charset="0"/>
              </a:rPr>
              <a:t>, y con </a:t>
            </a:r>
            <a:r>
              <a:rPr lang="en-GB" sz="2000" b="1" dirty="0" err="1" smtClean="0">
                <a:solidFill>
                  <a:srgbClr val="FFFFFF"/>
                </a:solidFill>
                <a:latin typeface="Eras Medium ITC" pitchFamily="34" charset="0"/>
              </a:rPr>
              <a:t>su</a:t>
            </a:r>
            <a:r>
              <a:rPr lang="en-GB" sz="2000" b="1" dirty="0" smtClean="0">
                <a:solidFill>
                  <a:srgbClr val="FFFFFF"/>
                </a:solidFill>
                <a:latin typeface="Eras Medium ITC" pitchFamily="34" charset="0"/>
              </a:rPr>
              <a:t> </a:t>
            </a:r>
            <a:r>
              <a:rPr lang="en-GB" sz="2000" b="1" dirty="0" err="1" smtClean="0">
                <a:solidFill>
                  <a:srgbClr val="FFFFFF"/>
                </a:solidFill>
                <a:latin typeface="Eras Medium ITC" pitchFamily="34" charset="0"/>
              </a:rPr>
              <a:t>apoyo</a:t>
            </a:r>
            <a:r>
              <a:rPr lang="en-GB" sz="2000" b="1" dirty="0" smtClean="0">
                <a:solidFill>
                  <a:srgbClr val="FFFFFF"/>
                </a:solidFill>
                <a:latin typeface="Eras Medium ITC" pitchFamily="34" charset="0"/>
              </a:rPr>
              <a:t> se </a:t>
            </a:r>
            <a:r>
              <a:rPr lang="en-GB" sz="2000" b="1" dirty="0" err="1" smtClean="0">
                <a:solidFill>
                  <a:srgbClr val="FFFFFF"/>
                </a:solidFill>
                <a:latin typeface="Eras Medium ITC" pitchFamily="34" charset="0"/>
              </a:rPr>
              <a:t>integró</a:t>
            </a:r>
            <a:r>
              <a:rPr lang="en-GB" sz="2000" b="1" dirty="0" smtClean="0">
                <a:solidFill>
                  <a:srgbClr val="FFFFFF"/>
                </a:solidFill>
                <a:latin typeface="Eras Medium ITC" pitchFamily="34" charset="0"/>
              </a:rPr>
              <a:t> un </a:t>
            </a:r>
            <a:r>
              <a:rPr lang="en-GB" sz="2000" b="1" dirty="0" err="1" smtClean="0">
                <a:solidFill>
                  <a:srgbClr val="FFFFFF"/>
                </a:solidFill>
                <a:latin typeface="Eras Medium ITC" pitchFamily="34" charset="0"/>
              </a:rPr>
              <a:t>Comité</a:t>
            </a:r>
            <a:r>
              <a:rPr lang="en-GB" sz="2000" b="1" dirty="0" smtClean="0">
                <a:solidFill>
                  <a:srgbClr val="FFFFFF"/>
                </a:solidFill>
                <a:latin typeface="Eras Medium ITC" pitchFamily="34" charset="0"/>
              </a:rPr>
              <a:t> </a:t>
            </a:r>
            <a:r>
              <a:rPr lang="en-GB" sz="2000" b="1" dirty="0" err="1" smtClean="0">
                <a:solidFill>
                  <a:srgbClr val="FFFFFF"/>
                </a:solidFill>
                <a:latin typeface="Eras Medium ITC" pitchFamily="34" charset="0"/>
              </a:rPr>
              <a:t>conformado</a:t>
            </a:r>
            <a:r>
              <a:rPr lang="en-GB" sz="2000" b="1" dirty="0" smtClean="0">
                <a:solidFill>
                  <a:srgbClr val="FFFFFF"/>
                </a:solidFill>
                <a:latin typeface="Eras Medium ITC" pitchFamily="34" charset="0"/>
              </a:rPr>
              <a:t> </a:t>
            </a:r>
            <a:r>
              <a:rPr lang="en-GB" sz="2000" b="1" dirty="0" err="1" smtClean="0">
                <a:solidFill>
                  <a:srgbClr val="FFFFFF"/>
                </a:solidFill>
                <a:latin typeface="Eras Medium ITC" pitchFamily="34" charset="0"/>
              </a:rPr>
              <a:t>por</a:t>
            </a:r>
            <a:r>
              <a:rPr lang="en-GB" sz="2000" b="1" dirty="0" smtClean="0">
                <a:solidFill>
                  <a:srgbClr val="FFFFFF"/>
                </a:solidFill>
                <a:latin typeface="Eras Medium ITC" pitchFamily="34" charset="0"/>
              </a:rPr>
              <a:t> </a:t>
            </a:r>
            <a:r>
              <a:rPr lang="en-GB" sz="2000" b="1" dirty="0" err="1" smtClean="0">
                <a:solidFill>
                  <a:srgbClr val="FFFFFF"/>
                </a:solidFill>
                <a:latin typeface="Eras Medium ITC" pitchFamily="34" charset="0"/>
              </a:rPr>
              <a:t>diversas</a:t>
            </a:r>
            <a:r>
              <a:rPr lang="en-GB" sz="2000" b="1" dirty="0" smtClean="0">
                <a:solidFill>
                  <a:srgbClr val="FFFFFF"/>
                </a:solidFill>
                <a:latin typeface="Eras Medium ITC" pitchFamily="34" charset="0"/>
              </a:rPr>
              <a:t> </a:t>
            </a:r>
            <a:r>
              <a:rPr lang="en-GB" sz="2000" b="1" dirty="0" err="1" smtClean="0">
                <a:solidFill>
                  <a:srgbClr val="FFFFFF"/>
                </a:solidFill>
                <a:latin typeface="Eras Medium ITC" pitchFamily="34" charset="0"/>
              </a:rPr>
              <a:t>instituciones</a:t>
            </a:r>
            <a:r>
              <a:rPr lang="en-GB" sz="2000" b="1" dirty="0" smtClean="0">
                <a:solidFill>
                  <a:srgbClr val="FFFFFF"/>
                </a:solidFill>
                <a:latin typeface="Eras Medium ITC" pitchFamily="34" charset="0"/>
              </a:rPr>
              <a:t> del </a:t>
            </a:r>
            <a:r>
              <a:rPr lang="en-GB" sz="2000" b="1" dirty="0" err="1" smtClean="0">
                <a:solidFill>
                  <a:srgbClr val="FFFFFF"/>
                </a:solidFill>
                <a:latin typeface="Eras Medium ITC" pitchFamily="34" charset="0"/>
              </a:rPr>
              <a:t>país</a:t>
            </a:r>
            <a:r>
              <a:rPr lang="en-GB" sz="2000" b="1" dirty="0" smtClean="0">
                <a:solidFill>
                  <a:srgbClr val="FFFFFF"/>
                </a:solidFill>
                <a:latin typeface="Lucida Sans Unicode" pitchFamily="34" charset="0"/>
              </a:rPr>
              <a:t>. </a:t>
            </a:r>
          </a:p>
          <a:p>
            <a:pPr algn="just"/>
            <a:endParaRPr lang="es-HN" sz="2000" dirty="0"/>
          </a:p>
        </p:txBody>
      </p:sp>
      <p:pic>
        <p:nvPicPr>
          <p:cNvPr id="1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40389"/>
            <a:ext cx="3312368" cy="19484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4100" name="Picture 4" descr="F:\FOTOS Charlas Varios\FOTOS PNEF\Pre-Socializacion de la en ceiba\DSC016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4581128"/>
            <a:ext cx="2819805" cy="21148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 name="Picture 2" descr="C:\Documents and Settings\Marcilio.HOME\Meus documentos\Minhas imagens\fotos honduras\SDC10524.JPG"/>
          <p:cNvPicPr>
            <a:picLocks noChangeAspect="1" noChangeArrowheads="1"/>
          </p:cNvPicPr>
          <p:nvPr/>
        </p:nvPicPr>
        <p:blipFill>
          <a:blip r:embed="rId5"/>
          <a:srcRect/>
          <a:stretch>
            <a:fillRect/>
          </a:stretch>
        </p:blipFill>
        <p:spPr bwMode="auto">
          <a:xfrm>
            <a:off x="3677412" y="2151310"/>
            <a:ext cx="3017309" cy="22629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0331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sp>
        <p:nvSpPr>
          <p:cNvPr id="3" name="2 Título"/>
          <p:cNvSpPr>
            <a:spLocks noGrp="1"/>
          </p:cNvSpPr>
          <p:nvPr>
            <p:ph type="title"/>
          </p:nvPr>
        </p:nvSpPr>
        <p:spPr/>
        <p:txBody>
          <a:bodyPr/>
          <a:lstStyle/>
          <a:p>
            <a:endParaRPr lang="es-HN"/>
          </a:p>
        </p:txBody>
      </p:sp>
      <p:sp>
        <p:nvSpPr>
          <p:cNvPr id="5" name="4 Marcador de contenido"/>
          <p:cNvSpPr>
            <a:spLocks noGrp="1"/>
          </p:cNvSpPr>
          <p:nvPr>
            <p:ph idx="1"/>
          </p:nvPr>
        </p:nvSpPr>
        <p:spPr/>
        <p:txBody>
          <a:bodyPr/>
          <a:lstStyle/>
          <a:p>
            <a:endParaRPr lang="es-HN"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318344"/>
            <a:ext cx="10158413" cy="766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1137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40" y="-285750"/>
            <a:ext cx="10162590" cy="762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93680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285750"/>
            <a:ext cx="10158413" cy="7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8991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56" y="-262467"/>
            <a:ext cx="10147706" cy="7628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273" y="-285750"/>
            <a:ext cx="4817249" cy="400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66094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4" y="-285750"/>
            <a:ext cx="10158413" cy="745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2157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sp>
        <p:nvSpPr>
          <p:cNvPr id="3" name="2 Título"/>
          <p:cNvSpPr>
            <a:spLocks noGrp="1"/>
          </p:cNvSpPr>
          <p:nvPr>
            <p:ph type="title"/>
          </p:nvPr>
        </p:nvSpPr>
        <p:spPr/>
        <p:txBody>
          <a:bodyPr/>
          <a:lstStyle/>
          <a:p>
            <a:r>
              <a:rPr lang="es-HN" dirty="0" smtClean="0">
                <a:solidFill>
                  <a:schemeClr val="bg1"/>
                </a:solidFill>
                <a:latin typeface="Eras Medium ITC" pitchFamily="34" charset="0"/>
              </a:rPr>
              <a:t>Gracias Por su Atención</a:t>
            </a:r>
            <a:endParaRPr lang="es-HN" dirty="0">
              <a:solidFill>
                <a:schemeClr val="bg1"/>
              </a:solidFill>
              <a:latin typeface="Eras Medium ITC" pitchFamily="34" charset="0"/>
            </a:endParaRPr>
          </a:p>
        </p:txBody>
      </p:sp>
      <p:sp>
        <p:nvSpPr>
          <p:cNvPr id="5" name="4 Rectángulo"/>
          <p:cNvSpPr/>
          <p:nvPr/>
        </p:nvSpPr>
        <p:spPr>
          <a:xfrm>
            <a:off x="1115616" y="2492896"/>
            <a:ext cx="6984776" cy="2677656"/>
          </a:xfrm>
          <a:prstGeom prst="rect">
            <a:avLst/>
          </a:prstGeom>
        </p:spPr>
        <p:txBody>
          <a:bodyPr wrap="square">
            <a:spAutoFit/>
          </a:bodyPr>
          <a:lstStyle/>
          <a:p>
            <a:pPr>
              <a:defRPr/>
            </a:pPr>
            <a:r>
              <a:rPr lang="es-ES_tradnl" sz="2400" b="1" dirty="0">
                <a:solidFill>
                  <a:schemeClr val="bg1"/>
                </a:solidFill>
                <a:latin typeface="Eras Medium ITC" pitchFamily="34" charset="0"/>
                <a:cs typeface="Arial" charset="0"/>
              </a:rPr>
              <a:t>Correo </a:t>
            </a:r>
            <a:r>
              <a:rPr lang="es-ES_tradnl" sz="2400" b="1" dirty="0" smtClean="0">
                <a:solidFill>
                  <a:schemeClr val="bg1"/>
                </a:solidFill>
                <a:latin typeface="Eras Medium ITC" pitchFamily="34" charset="0"/>
                <a:cs typeface="Arial" charset="0"/>
              </a:rPr>
              <a:t>electrónico:   </a:t>
            </a:r>
            <a:r>
              <a:rPr lang="es-MX" sz="2400" dirty="0">
                <a:solidFill>
                  <a:schemeClr val="bg1"/>
                </a:solidFill>
                <a:latin typeface="Eras Medium ITC" pitchFamily="34" charset="0"/>
                <a:cs typeface="Arial" charset="0"/>
              </a:rPr>
              <a:t>pnefdei@gmail.com</a:t>
            </a:r>
          </a:p>
          <a:p>
            <a:pPr>
              <a:defRPr/>
            </a:pPr>
            <a:endParaRPr lang="es-MX" sz="2400" b="1" dirty="0">
              <a:solidFill>
                <a:schemeClr val="bg1"/>
              </a:solidFill>
              <a:latin typeface="Eras Medium ITC" pitchFamily="34" charset="0"/>
              <a:cs typeface="Arial" charset="0"/>
            </a:endParaRPr>
          </a:p>
          <a:p>
            <a:pPr>
              <a:defRPr/>
            </a:pPr>
            <a:r>
              <a:rPr lang="es-MX" sz="2400" b="1" dirty="0" smtClean="0">
                <a:solidFill>
                  <a:schemeClr val="bg1"/>
                </a:solidFill>
                <a:latin typeface="Eras Medium ITC" pitchFamily="34" charset="0"/>
                <a:cs typeface="Arial" charset="0"/>
              </a:rPr>
              <a:t>Teléfono:                     </a:t>
            </a:r>
            <a:r>
              <a:rPr lang="es-ES_tradnl" sz="2400" b="1" dirty="0" smtClean="0">
                <a:solidFill>
                  <a:schemeClr val="bg1"/>
                </a:solidFill>
                <a:latin typeface="Eras Medium ITC" pitchFamily="34" charset="0"/>
                <a:cs typeface="Arial" charset="0"/>
              </a:rPr>
              <a:t>(504) 2235-7507 </a:t>
            </a:r>
            <a:endParaRPr lang="es-MX" sz="2400" b="1" dirty="0" smtClean="0">
              <a:solidFill>
                <a:schemeClr val="bg1"/>
              </a:solidFill>
              <a:latin typeface="Eras Medium ITC" pitchFamily="34" charset="0"/>
              <a:cs typeface="Arial" charset="0"/>
            </a:endParaRPr>
          </a:p>
          <a:p>
            <a:pPr>
              <a:defRPr/>
            </a:pPr>
            <a:endParaRPr lang="es-MX" sz="2400" b="1" dirty="0" smtClean="0">
              <a:solidFill>
                <a:schemeClr val="bg1"/>
              </a:solidFill>
              <a:latin typeface="Eras Medium ITC" pitchFamily="34" charset="0"/>
              <a:cs typeface="Arial" charset="0"/>
            </a:endParaRPr>
          </a:p>
          <a:p>
            <a:pPr>
              <a:defRPr/>
            </a:pPr>
            <a:r>
              <a:rPr lang="es-ES_tradnl" sz="2400" b="1" dirty="0" smtClean="0">
                <a:solidFill>
                  <a:schemeClr val="bg1"/>
                </a:solidFill>
                <a:latin typeface="Eras Medium ITC" pitchFamily="34" charset="0"/>
                <a:cs typeface="Arial" charset="0"/>
              </a:rPr>
              <a:t>Sitio </a:t>
            </a:r>
            <a:r>
              <a:rPr lang="es-ES_tradnl" sz="2400" b="1" dirty="0">
                <a:solidFill>
                  <a:schemeClr val="bg1"/>
                </a:solidFill>
                <a:latin typeface="Eras Medium ITC" pitchFamily="34" charset="0"/>
                <a:cs typeface="Arial" charset="0"/>
              </a:rPr>
              <a:t>web:              </a:t>
            </a:r>
            <a:r>
              <a:rPr lang="es-ES_tradnl" sz="2400" b="1" dirty="0" smtClean="0">
                <a:solidFill>
                  <a:schemeClr val="bg1"/>
                </a:solidFill>
                <a:latin typeface="Eras Medium ITC" pitchFamily="34" charset="0"/>
                <a:cs typeface="Arial" charset="0"/>
              </a:rPr>
              <a:t>      </a:t>
            </a:r>
            <a:r>
              <a:rPr lang="es-MX" sz="2400" dirty="0">
                <a:solidFill>
                  <a:schemeClr val="bg1"/>
                </a:solidFill>
                <a:latin typeface="Eras Medium ITC" pitchFamily="34" charset="0"/>
                <a:cs typeface="Arial" charset="0"/>
              </a:rPr>
              <a:t>educacionfiscal.dei.gob.hn</a:t>
            </a:r>
          </a:p>
          <a:p>
            <a:pPr>
              <a:defRPr/>
            </a:pPr>
            <a:endParaRPr lang="es-MX" sz="2400" dirty="0">
              <a:solidFill>
                <a:schemeClr val="bg1"/>
              </a:solidFill>
              <a:latin typeface="Eras Medium ITC" pitchFamily="34" charset="0"/>
              <a:cs typeface="Arial" charset="0"/>
            </a:endParaRPr>
          </a:p>
          <a:p>
            <a:pPr>
              <a:defRPr/>
            </a:pPr>
            <a:r>
              <a:rPr lang="es-ES_tradnl" sz="2400" b="1" dirty="0">
                <a:solidFill>
                  <a:schemeClr val="bg1"/>
                </a:solidFill>
                <a:latin typeface="Eras Medium ITC" pitchFamily="34" charset="0"/>
                <a:cs typeface="Arial" charset="0"/>
              </a:rPr>
              <a:t>Facebook:                   PNEF</a:t>
            </a:r>
            <a:endParaRPr lang="es-MX" sz="2400" b="1" dirty="0">
              <a:solidFill>
                <a:schemeClr val="bg1"/>
              </a:solidFill>
              <a:latin typeface="Eras Medium ITC" pitchFamily="34" charset="0"/>
              <a:cs typeface="Arial" charset="0"/>
            </a:endParaRPr>
          </a:p>
        </p:txBody>
      </p:sp>
    </p:spTree>
    <p:extLst>
      <p:ext uri="{BB962C8B-B14F-4D97-AF65-F5344CB8AC3E}">
        <p14:creationId xmlns:p14="http://schemas.microsoft.com/office/powerpoint/2010/main" val="5944259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HN"/>
          </a:p>
        </p:txBody>
      </p:sp>
      <p:sp>
        <p:nvSpPr>
          <p:cNvPr id="3" name="2 Marcador de contenido"/>
          <p:cNvSpPr>
            <a:spLocks noGrp="1"/>
          </p:cNvSpPr>
          <p:nvPr>
            <p:ph idx="1"/>
          </p:nvPr>
        </p:nvSpPr>
        <p:spPr/>
        <p:txBody>
          <a:bodyPr/>
          <a:lstStyle/>
          <a:p>
            <a:endParaRPr lang="es-HN"/>
          </a:p>
        </p:txBody>
      </p:sp>
    </p:spTree>
    <p:extLst>
      <p:ext uri="{BB962C8B-B14F-4D97-AF65-F5344CB8AC3E}">
        <p14:creationId xmlns:p14="http://schemas.microsoft.com/office/powerpoint/2010/main" val="1180958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sp>
        <p:nvSpPr>
          <p:cNvPr id="4" name="3 Marcador de contenido"/>
          <p:cNvSpPr>
            <a:spLocks noGrp="1"/>
          </p:cNvSpPr>
          <p:nvPr>
            <p:ph idx="1"/>
          </p:nvPr>
        </p:nvSpPr>
        <p:spPr/>
        <p:txBody>
          <a:bodyPr>
            <a:normAutofit fontScale="85000" lnSpcReduction="10000"/>
          </a:bodyPr>
          <a:lstStyle/>
          <a:p>
            <a:r>
              <a:rPr lang="es-HN" b="1" i="1" dirty="0">
                <a:solidFill>
                  <a:schemeClr val="bg1"/>
                </a:solidFill>
              </a:rPr>
              <a:t>El Programa Nacional de Educación Fiscal en Honduras</a:t>
            </a:r>
            <a:r>
              <a:rPr lang="es-HN" dirty="0">
                <a:solidFill>
                  <a:schemeClr val="bg1"/>
                </a:solidFill>
              </a:rPr>
              <a:t> </a:t>
            </a:r>
            <a:r>
              <a:rPr lang="es-HN" i="1" u="sng" dirty="0">
                <a:solidFill>
                  <a:schemeClr val="bg1"/>
                </a:solidFill>
              </a:rPr>
              <a:t>es una estrategia </a:t>
            </a:r>
            <a:r>
              <a:rPr lang="es-HN" i="1" u="sng" dirty="0" smtClean="0">
                <a:solidFill>
                  <a:schemeClr val="bg1"/>
                </a:solidFill>
              </a:rPr>
              <a:t>educativa de </a:t>
            </a:r>
            <a:r>
              <a:rPr lang="es-HN" i="1" u="sng" dirty="0">
                <a:solidFill>
                  <a:schemeClr val="bg1"/>
                </a:solidFill>
              </a:rPr>
              <a:t>Estado</a:t>
            </a:r>
            <a:r>
              <a:rPr lang="es-HN" dirty="0">
                <a:solidFill>
                  <a:schemeClr val="bg1"/>
                </a:solidFill>
              </a:rPr>
              <a:t>, que se propone crear una cultura cívica fiscal en la sociedad hondureña, con el objetivo de fomentar una ciudadanía participativa, consciente de sus derechos y obligaciones,  que faciliten la transparente y adecuada utilización de los recursos que conlleven al mejoramiento de la calidad de vida de la ciudadanía.</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84784"/>
            <a:ext cx="3641756" cy="341255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74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80">
                                          <p:stCondLst>
                                            <p:cond delay="0"/>
                                          </p:stCondLst>
                                        </p:cTn>
                                        <p:tgtEl>
                                          <p:spTgt spid="5122"/>
                                        </p:tgtEl>
                                      </p:cBhvr>
                                    </p:animEffect>
                                    <p:anim calcmode="lin" valueType="num">
                                      <p:cBhvr>
                                        <p:cTn id="8"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13" dur="26">
                                          <p:stCondLst>
                                            <p:cond delay="650"/>
                                          </p:stCondLst>
                                        </p:cTn>
                                        <p:tgtEl>
                                          <p:spTgt spid="5122"/>
                                        </p:tgtEl>
                                      </p:cBhvr>
                                      <p:to x="100000" y="60000"/>
                                    </p:animScale>
                                    <p:animScale>
                                      <p:cBhvr>
                                        <p:cTn id="14" dur="166" decel="50000">
                                          <p:stCondLst>
                                            <p:cond delay="676"/>
                                          </p:stCondLst>
                                        </p:cTn>
                                        <p:tgtEl>
                                          <p:spTgt spid="5122"/>
                                        </p:tgtEl>
                                      </p:cBhvr>
                                      <p:to x="100000" y="100000"/>
                                    </p:animScale>
                                    <p:animScale>
                                      <p:cBhvr>
                                        <p:cTn id="15" dur="26">
                                          <p:stCondLst>
                                            <p:cond delay="1312"/>
                                          </p:stCondLst>
                                        </p:cTn>
                                        <p:tgtEl>
                                          <p:spTgt spid="5122"/>
                                        </p:tgtEl>
                                      </p:cBhvr>
                                      <p:to x="100000" y="80000"/>
                                    </p:animScale>
                                    <p:animScale>
                                      <p:cBhvr>
                                        <p:cTn id="16" dur="166" decel="50000">
                                          <p:stCondLst>
                                            <p:cond delay="1338"/>
                                          </p:stCondLst>
                                        </p:cTn>
                                        <p:tgtEl>
                                          <p:spTgt spid="5122"/>
                                        </p:tgtEl>
                                      </p:cBhvr>
                                      <p:to x="100000" y="100000"/>
                                    </p:animScale>
                                    <p:animScale>
                                      <p:cBhvr>
                                        <p:cTn id="17" dur="26">
                                          <p:stCondLst>
                                            <p:cond delay="1642"/>
                                          </p:stCondLst>
                                        </p:cTn>
                                        <p:tgtEl>
                                          <p:spTgt spid="5122"/>
                                        </p:tgtEl>
                                      </p:cBhvr>
                                      <p:to x="100000" y="90000"/>
                                    </p:animScale>
                                    <p:animScale>
                                      <p:cBhvr>
                                        <p:cTn id="18" dur="166" decel="50000">
                                          <p:stCondLst>
                                            <p:cond delay="1668"/>
                                          </p:stCondLst>
                                        </p:cTn>
                                        <p:tgtEl>
                                          <p:spTgt spid="5122"/>
                                        </p:tgtEl>
                                      </p:cBhvr>
                                      <p:to x="100000" y="100000"/>
                                    </p:animScale>
                                    <p:animScale>
                                      <p:cBhvr>
                                        <p:cTn id="19" dur="26">
                                          <p:stCondLst>
                                            <p:cond delay="1808"/>
                                          </p:stCondLst>
                                        </p:cTn>
                                        <p:tgtEl>
                                          <p:spTgt spid="5122"/>
                                        </p:tgtEl>
                                      </p:cBhvr>
                                      <p:to x="100000" y="95000"/>
                                    </p:animScale>
                                    <p:animScale>
                                      <p:cBhvr>
                                        <p:cTn id="20" dur="166" decel="50000">
                                          <p:stCondLst>
                                            <p:cond delay="1834"/>
                                          </p:stCondLst>
                                        </p:cTn>
                                        <p:tgtEl>
                                          <p:spTgt spid="51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sp>
        <p:nvSpPr>
          <p:cNvPr id="7" name="6 Marcador de contenido"/>
          <p:cNvSpPr>
            <a:spLocks noGrp="1"/>
          </p:cNvSpPr>
          <p:nvPr>
            <p:ph idx="1"/>
          </p:nvPr>
        </p:nvSpPr>
        <p:spPr>
          <a:xfrm>
            <a:off x="3434861" y="260648"/>
            <a:ext cx="6192688" cy="5853113"/>
          </a:xfrm>
        </p:spPr>
        <p:txBody>
          <a:bodyPr>
            <a:normAutofit fontScale="92500" lnSpcReduction="20000"/>
          </a:bodyPr>
          <a:lstStyle/>
          <a:p>
            <a:pPr marL="0" lvl="0" indent="0">
              <a:buNone/>
            </a:pPr>
            <a:r>
              <a:rPr lang="es-HN" sz="2200" b="1" u="sng" dirty="0">
                <a:solidFill>
                  <a:schemeClr val="bg1"/>
                </a:solidFill>
                <a:latin typeface="Eras Medium ITC" pitchFamily="34" charset="0"/>
              </a:rPr>
              <a:t>Formación en Valores</a:t>
            </a:r>
            <a:endParaRPr lang="es-HN" sz="2200" u="sng" dirty="0" smtClean="0">
              <a:solidFill>
                <a:schemeClr val="bg1"/>
              </a:solidFill>
              <a:effectLst/>
              <a:latin typeface="Eras Medium ITC" pitchFamily="34" charset="0"/>
            </a:endParaRPr>
          </a:p>
          <a:p>
            <a:pPr marL="0" indent="0">
              <a:buNone/>
            </a:pPr>
            <a:r>
              <a:rPr lang="es-HN" sz="2200" dirty="0">
                <a:solidFill>
                  <a:schemeClr val="bg1"/>
                </a:solidFill>
                <a:latin typeface="Eras Medium ITC" pitchFamily="34" charset="0"/>
              </a:rPr>
              <a:t>Es un abordaje sobre los principios y valores éticos, mismos que contribuyen a fortalecer la reflexión sobre las prácticas sociales, obteniendo como fin último, mejorar la calidad de vida</a:t>
            </a:r>
            <a:r>
              <a:rPr lang="es-HN" sz="2200" dirty="0" smtClean="0">
                <a:solidFill>
                  <a:schemeClr val="bg1"/>
                </a:solidFill>
                <a:latin typeface="Eras Medium ITC" pitchFamily="34" charset="0"/>
              </a:rPr>
              <a:t>.</a:t>
            </a:r>
          </a:p>
          <a:p>
            <a:pPr marL="0" indent="0">
              <a:buNone/>
            </a:pPr>
            <a:endParaRPr lang="es-HN" sz="2200" dirty="0">
              <a:solidFill>
                <a:schemeClr val="bg1"/>
              </a:solidFill>
              <a:latin typeface="Eras Medium ITC" pitchFamily="34" charset="0"/>
            </a:endParaRPr>
          </a:p>
          <a:p>
            <a:pPr marL="0" lvl="0" indent="0">
              <a:buNone/>
            </a:pPr>
            <a:r>
              <a:rPr lang="es-HN" sz="2200" b="1" u="sng" dirty="0">
                <a:solidFill>
                  <a:schemeClr val="bg1"/>
                </a:solidFill>
                <a:latin typeface="Eras Medium ITC" pitchFamily="34" charset="0"/>
              </a:rPr>
              <a:t>Construcción de Ciudadanía</a:t>
            </a:r>
            <a:endParaRPr lang="es-HN" sz="2200" u="sng" dirty="0" smtClean="0">
              <a:solidFill>
                <a:schemeClr val="bg1"/>
              </a:solidFill>
              <a:effectLst/>
              <a:latin typeface="Eras Medium ITC" pitchFamily="34" charset="0"/>
            </a:endParaRPr>
          </a:p>
          <a:p>
            <a:pPr marL="0" indent="0">
              <a:buNone/>
            </a:pPr>
            <a:r>
              <a:rPr lang="es-HN" sz="2200" dirty="0">
                <a:solidFill>
                  <a:schemeClr val="bg1"/>
                </a:solidFill>
                <a:latin typeface="Eras Medium ITC" pitchFamily="34" charset="0"/>
              </a:rPr>
              <a:t>Se debe abordar desde la perspectiva del contrato o pacto social, creando conciencia sobre los derechos y obligaciones del ciudadano, que conllevan al bienestar social</a:t>
            </a:r>
            <a:r>
              <a:rPr lang="es-HN" sz="2200" dirty="0" smtClean="0">
                <a:solidFill>
                  <a:schemeClr val="bg1"/>
                </a:solidFill>
                <a:latin typeface="Eras Medium ITC" pitchFamily="34" charset="0"/>
              </a:rPr>
              <a:t>.</a:t>
            </a:r>
          </a:p>
          <a:p>
            <a:pPr marL="0" indent="0">
              <a:buNone/>
            </a:pPr>
            <a:endParaRPr lang="es-HN" sz="2200" dirty="0">
              <a:solidFill>
                <a:schemeClr val="bg1"/>
              </a:solidFill>
              <a:latin typeface="Eras Medium ITC" pitchFamily="34" charset="0"/>
            </a:endParaRPr>
          </a:p>
          <a:p>
            <a:pPr marL="0" indent="0">
              <a:buNone/>
            </a:pPr>
            <a:r>
              <a:rPr lang="es-HN" sz="2200" b="1" dirty="0" smtClean="0">
                <a:solidFill>
                  <a:schemeClr val="bg1"/>
                </a:solidFill>
                <a:latin typeface="Eras Medium ITC" pitchFamily="34" charset="0"/>
              </a:rPr>
              <a:t> </a:t>
            </a:r>
            <a:r>
              <a:rPr lang="es-HN" sz="2200" b="1" u="sng" dirty="0">
                <a:solidFill>
                  <a:schemeClr val="bg1"/>
                </a:solidFill>
                <a:latin typeface="Eras Medium ITC" pitchFamily="34" charset="0"/>
              </a:rPr>
              <a:t>Vigilancia del Gasto Social e Inversión Pública </a:t>
            </a:r>
          </a:p>
          <a:p>
            <a:pPr marL="0" indent="0">
              <a:buNone/>
            </a:pPr>
            <a:r>
              <a:rPr lang="es-HN" sz="2200" dirty="0" smtClean="0">
                <a:solidFill>
                  <a:schemeClr val="bg1"/>
                </a:solidFill>
                <a:latin typeface="Eras Medium ITC" pitchFamily="34" charset="0"/>
              </a:rPr>
              <a:t>Compete </a:t>
            </a:r>
            <a:r>
              <a:rPr lang="es-HN" sz="2200" dirty="0">
                <a:solidFill>
                  <a:schemeClr val="bg1"/>
                </a:solidFill>
                <a:latin typeface="Eras Medium ITC" pitchFamily="34" charset="0"/>
              </a:rPr>
              <a:t>a todos los ciudadanos y ciudadanas cumplir con sus deberes para con el Estado, para que al mismo tiempo puedan exigir directamente o por medio de sus representantes informes sobre el gasto social, la inversión pública, el pago de la deuda externa y la ejecución de obras en el ámbito local y/o nacional. </a:t>
            </a:r>
          </a:p>
          <a:p>
            <a:endParaRPr lang="es-HN" dirty="0"/>
          </a:p>
        </p:txBody>
      </p:sp>
      <p:sp>
        <p:nvSpPr>
          <p:cNvPr id="8" name="7 Marcador de texto"/>
          <p:cNvSpPr>
            <a:spLocks noGrp="1"/>
          </p:cNvSpPr>
          <p:nvPr>
            <p:ph type="body" sz="half" idx="2"/>
          </p:nvPr>
        </p:nvSpPr>
        <p:spPr>
          <a:xfrm>
            <a:off x="127999" y="1412776"/>
            <a:ext cx="3240360" cy="4691063"/>
          </a:xfrm>
        </p:spPr>
        <p:txBody>
          <a:bodyPr/>
          <a:lstStyle/>
          <a:p>
            <a:r>
              <a:rPr lang="es-ES" sz="2000" dirty="0" smtClean="0">
                <a:solidFill>
                  <a:schemeClr val="bg1"/>
                </a:solidFill>
                <a:latin typeface="Eras Medium ITC" pitchFamily="34" charset="0"/>
              </a:rPr>
              <a:t>La </a:t>
            </a:r>
            <a:r>
              <a:rPr lang="es-ES" sz="2000" b="1" i="1" dirty="0">
                <a:solidFill>
                  <a:schemeClr val="bg1"/>
                </a:solidFill>
                <a:latin typeface="Eras Medium ITC" pitchFamily="34" charset="0"/>
              </a:rPr>
              <a:t>EDUCACION FISCAL,</a:t>
            </a:r>
            <a:r>
              <a:rPr lang="es-ES" sz="2000" dirty="0">
                <a:solidFill>
                  <a:schemeClr val="bg1"/>
                </a:solidFill>
                <a:latin typeface="Eras Medium ITC" pitchFamily="34" charset="0"/>
              </a:rPr>
              <a:t> es un  proceso de enseñanza aprendizaje que está basado en tres </a:t>
            </a:r>
            <a:r>
              <a:rPr lang="es-ES" sz="2000" dirty="0" smtClean="0">
                <a:solidFill>
                  <a:schemeClr val="bg1"/>
                </a:solidFill>
                <a:latin typeface="Eras Medium ITC" pitchFamily="34" charset="0"/>
              </a:rPr>
              <a:t>pilares:</a:t>
            </a:r>
            <a:endParaRPr lang="es-HN" sz="2000" dirty="0">
              <a:solidFill>
                <a:schemeClr val="bg1"/>
              </a:solidFill>
              <a:latin typeface="Eras Medium ITC" pitchFamily="34" charset="0"/>
            </a:endParaRPr>
          </a:p>
          <a:p>
            <a:endParaRPr lang="es-HN" dirty="0"/>
          </a:p>
        </p:txBody>
      </p:sp>
      <p:pic>
        <p:nvPicPr>
          <p:cNvPr id="6146" name="Picture 2" descr="F:\FOTOS Charlas Varios\FOTOS PNEF\Observaciones  material educativo en la escuela Atenea en Ceiba\DSC017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875" y="2924944"/>
            <a:ext cx="3099791" cy="2324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16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sp>
        <p:nvSpPr>
          <p:cNvPr id="7" name="6 Marcador de contenido"/>
          <p:cNvSpPr>
            <a:spLocks noGrp="1"/>
          </p:cNvSpPr>
          <p:nvPr>
            <p:ph idx="1"/>
          </p:nvPr>
        </p:nvSpPr>
        <p:spPr>
          <a:xfrm>
            <a:off x="4716016" y="276121"/>
            <a:ext cx="4270662" cy="5853113"/>
          </a:xfrm>
        </p:spPr>
        <p:txBody>
          <a:bodyPr>
            <a:normAutofit fontScale="92500" lnSpcReduction="20000"/>
          </a:bodyPr>
          <a:lstStyle/>
          <a:p>
            <a:pPr marL="0" indent="0">
              <a:buNone/>
            </a:pPr>
            <a:r>
              <a:rPr lang="es-ES" b="1" dirty="0" smtClean="0"/>
              <a:t>     </a:t>
            </a:r>
            <a:r>
              <a:rPr lang="es-ES" sz="2600" b="1" dirty="0" smtClean="0">
                <a:solidFill>
                  <a:schemeClr val="bg1"/>
                </a:solidFill>
                <a:latin typeface="Eras Medium ITC" pitchFamily="34" charset="0"/>
              </a:rPr>
              <a:t>OBJETIVOS</a:t>
            </a:r>
            <a:endParaRPr lang="es-HN" sz="2600" dirty="0">
              <a:solidFill>
                <a:schemeClr val="bg1"/>
              </a:solidFill>
              <a:latin typeface="Eras Medium ITC" pitchFamily="34" charset="0"/>
            </a:endParaRPr>
          </a:p>
          <a:p>
            <a:pPr lvl="0"/>
            <a:r>
              <a:rPr lang="es-HN" sz="2600" dirty="0">
                <a:solidFill>
                  <a:schemeClr val="bg1"/>
                </a:solidFill>
                <a:latin typeface="Eras Medium ITC" pitchFamily="34" charset="0"/>
              </a:rPr>
              <a:t>Crear en la ciudadanía una conciencia del rol socioeconómico de los impuestos.</a:t>
            </a:r>
          </a:p>
          <a:p>
            <a:pPr lvl="0"/>
            <a:r>
              <a:rPr lang="es-ES" sz="2600" dirty="0">
                <a:solidFill>
                  <a:schemeClr val="bg1"/>
                </a:solidFill>
                <a:latin typeface="Eras Medium ITC" pitchFamily="34" charset="0"/>
              </a:rPr>
              <a:t>Promover en la ciudadanía una actitud responsable en la aplicación de políticas transparentes, equitativas y solidarias para la generación del bien común.</a:t>
            </a:r>
            <a:endParaRPr lang="es-HN" sz="2600" dirty="0">
              <a:solidFill>
                <a:schemeClr val="bg1"/>
              </a:solidFill>
              <a:latin typeface="Eras Medium ITC" pitchFamily="34" charset="0"/>
            </a:endParaRPr>
          </a:p>
          <a:p>
            <a:pPr marL="0" indent="0">
              <a:buNone/>
            </a:pPr>
            <a:r>
              <a:rPr lang="es-ES" sz="2600" dirty="0">
                <a:solidFill>
                  <a:schemeClr val="bg1"/>
                </a:solidFill>
                <a:latin typeface="Eras Medium ITC" pitchFamily="34" charset="0"/>
              </a:rPr>
              <a:t> </a:t>
            </a:r>
            <a:endParaRPr lang="es-HN" sz="2600" dirty="0">
              <a:solidFill>
                <a:schemeClr val="bg1"/>
              </a:solidFill>
              <a:latin typeface="Eras Medium ITC" pitchFamily="34" charset="0"/>
            </a:endParaRPr>
          </a:p>
          <a:p>
            <a:pPr lvl="0"/>
            <a:r>
              <a:rPr lang="es-ES" sz="2600" dirty="0">
                <a:solidFill>
                  <a:schemeClr val="bg1"/>
                </a:solidFill>
                <a:latin typeface="Eras Medium ITC" pitchFamily="34" charset="0"/>
              </a:rPr>
              <a:t>Generar en la ciudadanía una actitud vigilante de la adecuada, justa y transparente utilización de los recursos.</a:t>
            </a:r>
            <a:endParaRPr lang="es-HN" sz="2600" dirty="0">
              <a:solidFill>
                <a:schemeClr val="bg1"/>
              </a:solidFill>
              <a:latin typeface="Eras Medium ITC" pitchFamily="34" charset="0"/>
            </a:endParaRPr>
          </a:p>
          <a:p>
            <a:endParaRPr lang="es-HN"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528" y="1894593"/>
            <a:ext cx="4373326" cy="26529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redondeado"/>
          <p:cNvSpPr/>
          <p:nvPr/>
        </p:nvSpPr>
        <p:spPr>
          <a:xfrm>
            <a:off x="323528" y="4547570"/>
            <a:ext cx="1656184" cy="438062"/>
          </a:xfrm>
          <a:prstGeom prst="roundRect">
            <a:avLst/>
          </a:prstGeom>
          <a:solidFill>
            <a:schemeClr val="accent1">
              <a:lumMod val="20000"/>
              <a:lumOff val="80000"/>
            </a:schemeClr>
          </a:solidFill>
          <a:ln>
            <a:noFill/>
          </a:ln>
          <a:effectLst>
            <a:softEdge rad="635000"/>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HN" sz="1600" b="1" dirty="0" smtClean="0">
                <a:solidFill>
                  <a:schemeClr val="tx2">
                    <a:lumMod val="75000"/>
                  </a:schemeClr>
                </a:solidFill>
                <a:latin typeface="Eras Medium ITC" pitchFamily="34" charset="0"/>
              </a:rPr>
              <a:t>Darío </a:t>
            </a:r>
            <a:r>
              <a:rPr lang="es-HN" sz="1600" b="1" dirty="0" err="1" smtClean="0">
                <a:solidFill>
                  <a:schemeClr val="tx2">
                    <a:lumMod val="75000"/>
                  </a:schemeClr>
                </a:solidFill>
                <a:latin typeface="Eras Medium ITC" pitchFamily="34" charset="0"/>
              </a:rPr>
              <a:t>Banegas</a:t>
            </a:r>
            <a:endParaRPr lang="es-HN" sz="1600" b="1" dirty="0">
              <a:solidFill>
                <a:schemeClr val="tx2">
                  <a:lumMod val="75000"/>
                </a:schemeClr>
              </a:solidFill>
              <a:latin typeface="Eras Medium ITC" pitchFamily="34" charset="0"/>
            </a:endParaRPr>
          </a:p>
        </p:txBody>
      </p:sp>
    </p:spTree>
    <p:extLst>
      <p:ext uri="{BB962C8B-B14F-4D97-AF65-F5344CB8AC3E}">
        <p14:creationId xmlns:p14="http://schemas.microsoft.com/office/powerpoint/2010/main" val="422435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anim calcmode="lin" valueType="num">
                                      <p:cBhvr>
                                        <p:cTn id="2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1000"/>
                                        <p:tgtEl>
                                          <p:spTgt spid="7">
                                            <p:txEl>
                                              <p:pRg st="3" end="3"/>
                                            </p:txEl>
                                          </p:spTgt>
                                        </p:tgtEl>
                                      </p:cBhvr>
                                    </p:animEffect>
                                    <p:anim calcmode="lin" valueType="num">
                                      <p:cBhvr>
                                        <p:cTn id="2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1000"/>
                                        <p:tgtEl>
                                          <p:spTgt spid="7">
                                            <p:txEl>
                                              <p:pRg st="4" end="4"/>
                                            </p:txEl>
                                          </p:spTgt>
                                        </p:tgtEl>
                                      </p:cBhvr>
                                    </p:animEffect>
                                    <p:anim calcmode="lin" valueType="num">
                                      <p:cBhvr>
                                        <p:cTn id="3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326567" y="-265146"/>
            <a:ext cx="10158413" cy="7621588"/>
          </a:xfrm>
          <a:prstGeom prst="rect">
            <a:avLst/>
          </a:prstGeom>
          <a:noFill/>
          <a:ln w="9525">
            <a:noFill/>
            <a:miter lim="800000"/>
            <a:headEnd/>
            <a:tailEnd/>
          </a:ln>
        </p:spPr>
      </p:pic>
      <p:sp>
        <p:nvSpPr>
          <p:cNvPr id="3" name="2 Título"/>
          <p:cNvSpPr>
            <a:spLocks noGrp="1"/>
          </p:cNvSpPr>
          <p:nvPr>
            <p:ph type="title"/>
          </p:nvPr>
        </p:nvSpPr>
        <p:spPr/>
        <p:txBody>
          <a:bodyPr>
            <a:normAutofit/>
          </a:bodyPr>
          <a:lstStyle/>
          <a:p>
            <a:r>
              <a:rPr lang="es-HN" sz="3600" dirty="0" smtClean="0">
                <a:solidFill>
                  <a:schemeClr val="bg1"/>
                </a:solidFill>
                <a:latin typeface="Eras Medium ITC" pitchFamily="34" charset="0"/>
              </a:rPr>
              <a:t>Educación No Formal e Informal</a:t>
            </a:r>
            <a:endParaRPr lang="es-HN" sz="3600" dirty="0">
              <a:solidFill>
                <a:schemeClr val="bg1"/>
              </a:solidFill>
              <a:latin typeface="Eras Medium ITC" pitchFamily="34" charset="0"/>
            </a:endParaRPr>
          </a:p>
        </p:txBody>
      </p:sp>
      <p:pic>
        <p:nvPicPr>
          <p:cNvPr id="7171" name="Picture 3" descr="F:\Proyecto El Viajero 2011\fotos seleccionadas para pagina web\DSC038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613147"/>
            <a:ext cx="2938470" cy="22038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 name="Picture 2" descr="E:\Perro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867">
            <a:off x="6438595" y="1698084"/>
            <a:ext cx="2575357" cy="212364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7175" name="Picture 7" descr="F:\ilsia\Proyecto conoce la DEI2012\FOTOGRAFIAS CONOCE LA DEI 2012\08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66775">
            <a:off x="165915" y="4116132"/>
            <a:ext cx="3157877" cy="23684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176" name="Picture 8" descr="F:\Proyecto El Viajero 2010\EL VIAJERO\DSC0305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98638">
            <a:off x="3491880" y="1390106"/>
            <a:ext cx="2883476" cy="2408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177" name="Picture 9" descr="F:\Varios Gerardo\ARCHIVO KARLA TORRES\Mis Documentos de Trabajo\El Viajero 2011\DSC0048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19726" y="4005064"/>
            <a:ext cx="2755630" cy="237626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8" name="Picture 10" descr="F:\Varios Gerardo\ARCHIVO KARLA TORRES\Mis Documentos de Trabajo\El Viajero 2011\DSC005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74096">
            <a:off x="6311340" y="4122686"/>
            <a:ext cx="2752641" cy="22709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8795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anim calcmode="lin" valueType="num">
                                      <p:cBhvr>
                                        <p:cTn id="8" dur="1000" fill="hold"/>
                                        <p:tgtEl>
                                          <p:spTgt spid="7171"/>
                                        </p:tgtEl>
                                        <p:attrNameLst>
                                          <p:attrName>ppt_x</p:attrName>
                                        </p:attrNameLst>
                                      </p:cBhvr>
                                      <p:tavLst>
                                        <p:tav tm="0">
                                          <p:val>
                                            <p:strVal val="#ppt_x"/>
                                          </p:val>
                                        </p:tav>
                                        <p:tav tm="100000">
                                          <p:val>
                                            <p:strVal val="#ppt_x"/>
                                          </p:val>
                                        </p:tav>
                                      </p:tavLst>
                                    </p:anim>
                                    <p:anim calcmode="lin" valueType="num">
                                      <p:cBhvr>
                                        <p:cTn id="9" dur="1000" fill="hold"/>
                                        <p:tgtEl>
                                          <p:spTgt spid="717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176"/>
                                        </p:tgtEl>
                                        <p:attrNameLst>
                                          <p:attrName>style.visibility</p:attrName>
                                        </p:attrNameLst>
                                      </p:cBhvr>
                                      <p:to>
                                        <p:strVal val="visible"/>
                                      </p:to>
                                    </p:set>
                                    <p:animEffect transition="in" filter="fade">
                                      <p:cBhvr>
                                        <p:cTn id="12" dur="1000"/>
                                        <p:tgtEl>
                                          <p:spTgt spid="7176"/>
                                        </p:tgtEl>
                                      </p:cBhvr>
                                    </p:animEffect>
                                    <p:anim calcmode="lin" valueType="num">
                                      <p:cBhvr>
                                        <p:cTn id="13" dur="1000" fill="hold"/>
                                        <p:tgtEl>
                                          <p:spTgt spid="7176"/>
                                        </p:tgtEl>
                                        <p:attrNameLst>
                                          <p:attrName>ppt_x</p:attrName>
                                        </p:attrNameLst>
                                      </p:cBhvr>
                                      <p:tavLst>
                                        <p:tav tm="0">
                                          <p:val>
                                            <p:strVal val="#ppt_x"/>
                                          </p:val>
                                        </p:tav>
                                        <p:tav tm="100000">
                                          <p:val>
                                            <p:strVal val="#ppt_x"/>
                                          </p:val>
                                        </p:tav>
                                      </p:tavLst>
                                    </p:anim>
                                    <p:anim calcmode="lin" valueType="num">
                                      <p:cBhvr>
                                        <p:cTn id="14" dur="1000" fill="hold"/>
                                        <p:tgtEl>
                                          <p:spTgt spid="717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fade">
                                      <p:cBhvr>
                                        <p:cTn id="22" dur="1000"/>
                                        <p:tgtEl>
                                          <p:spTgt spid="7175"/>
                                        </p:tgtEl>
                                      </p:cBhvr>
                                    </p:animEffect>
                                    <p:anim calcmode="lin" valueType="num">
                                      <p:cBhvr>
                                        <p:cTn id="23" dur="1000" fill="hold"/>
                                        <p:tgtEl>
                                          <p:spTgt spid="7175"/>
                                        </p:tgtEl>
                                        <p:attrNameLst>
                                          <p:attrName>ppt_x</p:attrName>
                                        </p:attrNameLst>
                                      </p:cBhvr>
                                      <p:tavLst>
                                        <p:tav tm="0">
                                          <p:val>
                                            <p:strVal val="#ppt_x"/>
                                          </p:val>
                                        </p:tav>
                                        <p:tav tm="100000">
                                          <p:val>
                                            <p:strVal val="#ppt_x"/>
                                          </p:val>
                                        </p:tav>
                                      </p:tavLst>
                                    </p:anim>
                                    <p:anim calcmode="lin" valueType="num">
                                      <p:cBhvr>
                                        <p:cTn id="24" dur="1000" fill="hold"/>
                                        <p:tgtEl>
                                          <p:spTgt spid="717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177"/>
                                        </p:tgtEl>
                                        <p:attrNameLst>
                                          <p:attrName>style.visibility</p:attrName>
                                        </p:attrNameLst>
                                      </p:cBhvr>
                                      <p:to>
                                        <p:strVal val="visible"/>
                                      </p:to>
                                    </p:set>
                                    <p:animEffect transition="in" filter="fade">
                                      <p:cBhvr>
                                        <p:cTn id="27" dur="1000"/>
                                        <p:tgtEl>
                                          <p:spTgt spid="7177"/>
                                        </p:tgtEl>
                                      </p:cBhvr>
                                    </p:animEffect>
                                    <p:anim calcmode="lin" valueType="num">
                                      <p:cBhvr>
                                        <p:cTn id="28" dur="1000" fill="hold"/>
                                        <p:tgtEl>
                                          <p:spTgt spid="7177"/>
                                        </p:tgtEl>
                                        <p:attrNameLst>
                                          <p:attrName>ppt_x</p:attrName>
                                        </p:attrNameLst>
                                      </p:cBhvr>
                                      <p:tavLst>
                                        <p:tav tm="0">
                                          <p:val>
                                            <p:strVal val="#ppt_x"/>
                                          </p:val>
                                        </p:tav>
                                        <p:tav tm="100000">
                                          <p:val>
                                            <p:strVal val="#ppt_x"/>
                                          </p:val>
                                        </p:tav>
                                      </p:tavLst>
                                    </p:anim>
                                    <p:anim calcmode="lin" valueType="num">
                                      <p:cBhvr>
                                        <p:cTn id="29" dur="1000" fill="hold"/>
                                        <p:tgtEl>
                                          <p:spTgt spid="717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178"/>
                                        </p:tgtEl>
                                        <p:attrNameLst>
                                          <p:attrName>style.visibility</p:attrName>
                                        </p:attrNameLst>
                                      </p:cBhvr>
                                      <p:to>
                                        <p:strVal val="visible"/>
                                      </p:to>
                                    </p:set>
                                    <p:animEffect transition="in" filter="fade">
                                      <p:cBhvr>
                                        <p:cTn id="32" dur="1000"/>
                                        <p:tgtEl>
                                          <p:spTgt spid="7178"/>
                                        </p:tgtEl>
                                      </p:cBhvr>
                                    </p:animEffect>
                                    <p:anim calcmode="lin" valueType="num">
                                      <p:cBhvr>
                                        <p:cTn id="33" dur="1000" fill="hold"/>
                                        <p:tgtEl>
                                          <p:spTgt spid="7178"/>
                                        </p:tgtEl>
                                        <p:attrNameLst>
                                          <p:attrName>ppt_x</p:attrName>
                                        </p:attrNameLst>
                                      </p:cBhvr>
                                      <p:tavLst>
                                        <p:tav tm="0">
                                          <p:val>
                                            <p:strVal val="#ppt_x"/>
                                          </p:val>
                                        </p:tav>
                                        <p:tav tm="100000">
                                          <p:val>
                                            <p:strVal val="#ppt_x"/>
                                          </p:val>
                                        </p:tav>
                                      </p:tavLst>
                                    </p:anim>
                                    <p:anim calcmode="lin" valueType="num">
                                      <p:cBhvr>
                                        <p:cTn id="34" dur="1000" fill="hold"/>
                                        <p:tgtEl>
                                          <p:spTgt spid="71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656182" y="-633575"/>
            <a:ext cx="10158413" cy="7621588"/>
          </a:xfrm>
          <a:prstGeom prst="rect">
            <a:avLst/>
          </a:prstGeom>
          <a:noFill/>
          <a:ln w="9525">
            <a:noFill/>
            <a:miter lim="800000"/>
            <a:headEnd/>
            <a:tailEnd/>
          </a:ln>
        </p:spPr>
      </p:pic>
      <p:pic>
        <p:nvPicPr>
          <p:cNvPr id="6" name="Picture 4" descr="DEI BIBLIOTECA ODECO-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1477">
            <a:off x="179512" y="3238550"/>
            <a:ext cx="2695902" cy="30707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 name="Picture 6" descr="IMGP45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 y="965218"/>
            <a:ext cx="2734656" cy="22120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 name="4 Imagen" descr="DEI BIBLIOTECA ODECO-4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76107" y="713441"/>
            <a:ext cx="5560137" cy="223267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3 Título"/>
          <p:cNvSpPr>
            <a:spLocks noGrp="1"/>
          </p:cNvSpPr>
          <p:nvPr>
            <p:ph type="title"/>
          </p:nvPr>
        </p:nvSpPr>
        <p:spPr>
          <a:xfrm>
            <a:off x="374848" y="-315416"/>
            <a:ext cx="8229600" cy="1143000"/>
          </a:xfrm>
        </p:spPr>
        <p:txBody>
          <a:bodyPr>
            <a:normAutofit/>
          </a:bodyPr>
          <a:lstStyle/>
          <a:p>
            <a:r>
              <a:rPr lang="es-HN" sz="3600" dirty="0" smtClean="0">
                <a:solidFill>
                  <a:schemeClr val="bg1"/>
                </a:solidFill>
                <a:latin typeface="Eras Medium ITC" pitchFamily="34" charset="0"/>
              </a:rPr>
              <a:t>Muestras de Arte, Cultura y Ciudadanía</a:t>
            </a:r>
            <a:endParaRPr lang="es-HN" sz="3600" dirty="0">
              <a:solidFill>
                <a:schemeClr val="bg1"/>
              </a:solidFill>
              <a:latin typeface="Eras Medium ITC" pitchFamily="34" charset="0"/>
            </a:endParaRPr>
          </a:p>
        </p:txBody>
      </p:sp>
      <p:pic>
        <p:nvPicPr>
          <p:cNvPr id="12" name="6 Marcador de contenido" descr="DEI BIBLIOTECA ODECO-47.jpg"/>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271873" y="3238550"/>
            <a:ext cx="2237125" cy="334523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12 Imagen" descr="C:\Documents and Settings\Gerardo\Mis documentos\Mis imágenes\fotos David\P6020168.JPG"/>
          <p:cNvPicPr/>
          <p:nvPr/>
        </p:nvPicPr>
        <p:blipFill>
          <a:blip r:embed="rId7" cstate="print"/>
          <a:srcRect/>
          <a:stretch>
            <a:fillRect/>
          </a:stretch>
        </p:blipFill>
        <p:spPr bwMode="auto">
          <a:xfrm rot="735340">
            <a:off x="5589628" y="3238550"/>
            <a:ext cx="3168352" cy="27842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0461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250" fill="hold"/>
                                        <p:tgtEl>
                                          <p:spTgt spid="6"/>
                                        </p:tgtEl>
                                        <p:attrNameLst>
                                          <p:attrName>ppt_x</p:attrName>
                                        </p:attrNameLst>
                                      </p:cBhvr>
                                      <p:tavLst>
                                        <p:tav tm="0">
                                          <p:val>
                                            <p:strVal val="0-#ppt_w/2"/>
                                          </p:val>
                                        </p:tav>
                                        <p:tav tm="100000">
                                          <p:val>
                                            <p:strVal val="#ppt_x"/>
                                          </p:val>
                                        </p:tav>
                                      </p:tavLst>
                                    </p:anim>
                                    <p:anim calcmode="lin" valueType="num">
                                      <p:cBhvr additive="base">
                                        <p:cTn id="18" dur="1250" fill="hold"/>
                                        <p:tgtEl>
                                          <p:spTgt spid="6"/>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1250" fill="hold"/>
                                        <p:tgtEl>
                                          <p:spTgt spid="13"/>
                                        </p:tgtEl>
                                        <p:attrNameLst>
                                          <p:attrName>ppt_x</p:attrName>
                                        </p:attrNameLst>
                                      </p:cBhvr>
                                      <p:tavLst>
                                        <p:tav tm="0">
                                          <p:val>
                                            <p:strVal val="1+#ppt_w/2"/>
                                          </p:val>
                                        </p:tav>
                                        <p:tav tm="100000">
                                          <p:val>
                                            <p:strVal val="#ppt_x"/>
                                          </p:val>
                                        </p:tav>
                                      </p:tavLst>
                                    </p:anim>
                                    <p:anim calcmode="lin" valueType="num">
                                      <p:cBhvr additive="base">
                                        <p:cTn id="27"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15762" y="-285751"/>
            <a:ext cx="10158413" cy="7621588"/>
          </a:xfrm>
          <a:prstGeom prst="rect">
            <a:avLst/>
          </a:prstGeom>
          <a:noFill/>
          <a:ln w="9525">
            <a:noFill/>
            <a:miter lim="800000"/>
            <a:headEnd/>
            <a:tailEnd/>
          </a:ln>
        </p:spPr>
      </p:pic>
      <p:sp>
        <p:nvSpPr>
          <p:cNvPr id="3" name="2 Título"/>
          <p:cNvSpPr>
            <a:spLocks noGrp="1"/>
          </p:cNvSpPr>
          <p:nvPr>
            <p:ph type="title"/>
          </p:nvPr>
        </p:nvSpPr>
        <p:spPr>
          <a:xfrm>
            <a:off x="464343" y="27856"/>
            <a:ext cx="8229600" cy="1143000"/>
          </a:xfrm>
        </p:spPr>
        <p:txBody>
          <a:bodyPr>
            <a:normAutofit fontScale="90000"/>
          </a:bodyPr>
          <a:lstStyle/>
          <a:p>
            <a:r>
              <a:rPr lang="es-HN" sz="3600" dirty="0" smtClean="0">
                <a:solidFill>
                  <a:schemeClr val="bg1"/>
                </a:solidFill>
                <a:latin typeface="Eras Medium ITC" pitchFamily="34" charset="0"/>
              </a:rPr>
              <a:t>Ferias </a:t>
            </a:r>
            <a:r>
              <a:rPr lang="es-HN" sz="3600" dirty="0" smtClean="0">
                <a:solidFill>
                  <a:schemeClr val="bg1"/>
                </a:solidFill>
                <a:latin typeface="Eras Medium ITC" pitchFamily="34" charset="0"/>
              </a:rPr>
              <a:t>2007-2014 </a:t>
            </a:r>
            <a:r>
              <a:rPr lang="es-HN" sz="3600" dirty="0" smtClean="0">
                <a:solidFill>
                  <a:schemeClr val="bg1"/>
                </a:solidFill>
                <a:latin typeface="Eras Medium ITC" pitchFamily="34" charset="0"/>
              </a:rPr>
              <a:t/>
            </a:r>
            <a:br>
              <a:rPr lang="es-HN" sz="3600" dirty="0" smtClean="0">
                <a:solidFill>
                  <a:schemeClr val="bg1"/>
                </a:solidFill>
                <a:latin typeface="Eras Medium ITC" pitchFamily="34" charset="0"/>
              </a:rPr>
            </a:br>
            <a:r>
              <a:rPr lang="es-HN" sz="3600" dirty="0" smtClean="0">
                <a:solidFill>
                  <a:schemeClr val="bg1"/>
                </a:solidFill>
                <a:latin typeface="Eras Medium ITC" pitchFamily="34" charset="0"/>
              </a:rPr>
              <a:t>33</a:t>
            </a:r>
            <a:r>
              <a:rPr lang="es-HN" sz="3600" dirty="0" smtClean="0">
                <a:solidFill>
                  <a:schemeClr val="bg1"/>
                </a:solidFill>
                <a:latin typeface="Eras Medium ITC" pitchFamily="34" charset="0"/>
              </a:rPr>
              <a:t>,000 </a:t>
            </a:r>
            <a:r>
              <a:rPr lang="es-HN" sz="3600" dirty="0" smtClean="0">
                <a:solidFill>
                  <a:schemeClr val="bg1"/>
                </a:solidFill>
                <a:latin typeface="Eras Medium ITC" pitchFamily="34" charset="0"/>
              </a:rPr>
              <a:t>personas</a:t>
            </a:r>
            <a:endParaRPr lang="es-HN" sz="3600" dirty="0">
              <a:solidFill>
                <a:schemeClr val="bg1"/>
              </a:solidFill>
              <a:latin typeface="Eras Medium ITC" pitchFamily="34" charset="0"/>
            </a:endParaRPr>
          </a:p>
        </p:txBody>
      </p:sp>
      <p:pic>
        <p:nvPicPr>
          <p:cNvPr id="8194" name="Picture 2" descr="F:\Fotos varias PNEF\Fotos varias\Agafam\IMGP32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056" y="1193289"/>
            <a:ext cx="3298791" cy="22082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5" name="Picture 3" descr="F:\Fotos varios proyectos 2012\fotos Agafam Nayrobi 2012\Foto018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8" y="3580656"/>
            <a:ext cx="3127481" cy="2345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6" name="Picture 4" descr="F:\Fotos varias PNEF\Fotos varias\Agafam\IMGP32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5313" y="1193289"/>
            <a:ext cx="2814067" cy="23758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7" name="Picture 5" descr="F:\Tiendita de Don Fisco en Feria Juniana 2011\DSC0092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0290" y="3580657"/>
            <a:ext cx="2866308" cy="23943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8" name="Picture 6" descr="F:\Tiendita de Don Fisco en Feria Juniana 2011\DSC0088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6598" y="1340768"/>
            <a:ext cx="2971176" cy="2228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9" name="Picture 7" descr="F:\Tiendita de Don Fisco en Feria Juniana 2011\DSC0102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29381" y="3580658"/>
            <a:ext cx="3127479" cy="23456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4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1000" fill="hold"/>
                                        <p:tgtEl>
                                          <p:spTgt spid="819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fade">
                                      <p:cBhvr>
                                        <p:cTn id="17" dur="1000"/>
                                        <p:tgtEl>
                                          <p:spTgt spid="8198"/>
                                        </p:tgtEl>
                                      </p:cBhvr>
                                    </p:animEffect>
                                    <p:anim calcmode="lin" valueType="num">
                                      <p:cBhvr>
                                        <p:cTn id="18" dur="1000" fill="hold"/>
                                        <p:tgtEl>
                                          <p:spTgt spid="8198"/>
                                        </p:tgtEl>
                                        <p:attrNameLst>
                                          <p:attrName>ppt_x</p:attrName>
                                        </p:attrNameLst>
                                      </p:cBhvr>
                                      <p:tavLst>
                                        <p:tav tm="0">
                                          <p:val>
                                            <p:strVal val="#ppt_x"/>
                                          </p:val>
                                        </p:tav>
                                        <p:tav tm="100000">
                                          <p:val>
                                            <p:strVal val="#ppt_x"/>
                                          </p:val>
                                        </p:tav>
                                      </p:tavLst>
                                    </p:anim>
                                    <p:anim calcmode="lin" valueType="num">
                                      <p:cBhvr>
                                        <p:cTn id="19" dur="1000" fill="hold"/>
                                        <p:tgtEl>
                                          <p:spTgt spid="81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195"/>
                                        </p:tgtEl>
                                        <p:attrNameLst>
                                          <p:attrName>style.visibility</p:attrName>
                                        </p:attrNameLst>
                                      </p:cBhvr>
                                      <p:to>
                                        <p:strVal val="visible"/>
                                      </p:to>
                                    </p:set>
                                    <p:animEffect transition="in" filter="fade">
                                      <p:cBhvr>
                                        <p:cTn id="22" dur="1000"/>
                                        <p:tgtEl>
                                          <p:spTgt spid="8195"/>
                                        </p:tgtEl>
                                      </p:cBhvr>
                                    </p:animEffect>
                                    <p:anim calcmode="lin" valueType="num">
                                      <p:cBhvr>
                                        <p:cTn id="23" dur="1000" fill="hold"/>
                                        <p:tgtEl>
                                          <p:spTgt spid="8195"/>
                                        </p:tgtEl>
                                        <p:attrNameLst>
                                          <p:attrName>ppt_x</p:attrName>
                                        </p:attrNameLst>
                                      </p:cBhvr>
                                      <p:tavLst>
                                        <p:tav tm="0">
                                          <p:val>
                                            <p:strVal val="#ppt_x"/>
                                          </p:val>
                                        </p:tav>
                                        <p:tav tm="100000">
                                          <p:val>
                                            <p:strVal val="#ppt_x"/>
                                          </p:val>
                                        </p:tav>
                                      </p:tavLst>
                                    </p:anim>
                                    <p:anim calcmode="lin" valueType="num">
                                      <p:cBhvr>
                                        <p:cTn id="24" dur="1000" fill="hold"/>
                                        <p:tgtEl>
                                          <p:spTgt spid="819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197"/>
                                        </p:tgtEl>
                                        <p:attrNameLst>
                                          <p:attrName>style.visibility</p:attrName>
                                        </p:attrNameLst>
                                      </p:cBhvr>
                                      <p:to>
                                        <p:strVal val="visible"/>
                                      </p:to>
                                    </p:set>
                                    <p:animEffect transition="in" filter="fade">
                                      <p:cBhvr>
                                        <p:cTn id="27" dur="1000"/>
                                        <p:tgtEl>
                                          <p:spTgt spid="8197"/>
                                        </p:tgtEl>
                                      </p:cBhvr>
                                    </p:animEffect>
                                    <p:anim calcmode="lin" valueType="num">
                                      <p:cBhvr>
                                        <p:cTn id="28" dur="1000" fill="hold"/>
                                        <p:tgtEl>
                                          <p:spTgt spid="8197"/>
                                        </p:tgtEl>
                                        <p:attrNameLst>
                                          <p:attrName>ppt_x</p:attrName>
                                        </p:attrNameLst>
                                      </p:cBhvr>
                                      <p:tavLst>
                                        <p:tav tm="0">
                                          <p:val>
                                            <p:strVal val="#ppt_x"/>
                                          </p:val>
                                        </p:tav>
                                        <p:tav tm="100000">
                                          <p:val>
                                            <p:strVal val="#ppt_x"/>
                                          </p:val>
                                        </p:tav>
                                      </p:tavLst>
                                    </p:anim>
                                    <p:anim calcmode="lin" valueType="num">
                                      <p:cBhvr>
                                        <p:cTn id="29" dur="1000" fill="hold"/>
                                        <p:tgtEl>
                                          <p:spTgt spid="819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199"/>
                                        </p:tgtEl>
                                        <p:attrNameLst>
                                          <p:attrName>style.visibility</p:attrName>
                                        </p:attrNameLst>
                                      </p:cBhvr>
                                      <p:to>
                                        <p:strVal val="visible"/>
                                      </p:to>
                                    </p:set>
                                    <p:animEffect transition="in" filter="fade">
                                      <p:cBhvr>
                                        <p:cTn id="32" dur="1000"/>
                                        <p:tgtEl>
                                          <p:spTgt spid="8199"/>
                                        </p:tgtEl>
                                      </p:cBhvr>
                                    </p:animEffect>
                                    <p:anim calcmode="lin" valueType="num">
                                      <p:cBhvr>
                                        <p:cTn id="33" dur="1000" fill="hold"/>
                                        <p:tgtEl>
                                          <p:spTgt spid="8199"/>
                                        </p:tgtEl>
                                        <p:attrNameLst>
                                          <p:attrName>ppt_x</p:attrName>
                                        </p:attrNameLst>
                                      </p:cBhvr>
                                      <p:tavLst>
                                        <p:tav tm="0">
                                          <p:val>
                                            <p:strVal val="#ppt_x"/>
                                          </p:val>
                                        </p:tav>
                                        <p:tav tm="100000">
                                          <p:val>
                                            <p:strVal val="#ppt_x"/>
                                          </p:val>
                                        </p:tav>
                                      </p:tavLst>
                                    </p:anim>
                                    <p:anim calcmode="lin" valueType="num">
                                      <p:cBhvr>
                                        <p:cTn id="34" dur="1000" fill="hold"/>
                                        <p:tgtEl>
                                          <p:spTgt spid="8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ogos\Images\Copia de Fondo presentación PNEF2.jpg"/>
          <p:cNvPicPr>
            <a:picLocks noChangeAspect="1" noChangeArrowheads="1"/>
          </p:cNvPicPr>
          <p:nvPr/>
        </p:nvPicPr>
        <p:blipFill>
          <a:blip r:embed="rId2" cstate="print"/>
          <a:srcRect/>
          <a:stretch>
            <a:fillRect/>
          </a:stretch>
        </p:blipFill>
        <p:spPr bwMode="auto">
          <a:xfrm>
            <a:off x="-500063" y="-285750"/>
            <a:ext cx="10158413" cy="7621588"/>
          </a:xfrm>
          <a:prstGeom prst="rect">
            <a:avLst/>
          </a:prstGeom>
          <a:noFill/>
          <a:ln w="9525">
            <a:noFill/>
            <a:miter lim="800000"/>
            <a:headEnd/>
            <a:tailEnd/>
          </a:ln>
        </p:spPr>
      </p:pic>
      <p:sp>
        <p:nvSpPr>
          <p:cNvPr id="3" name="2 Título"/>
          <p:cNvSpPr>
            <a:spLocks noGrp="1"/>
          </p:cNvSpPr>
          <p:nvPr>
            <p:ph type="title"/>
          </p:nvPr>
        </p:nvSpPr>
        <p:spPr>
          <a:xfrm>
            <a:off x="464343" y="-99392"/>
            <a:ext cx="8229600" cy="720080"/>
          </a:xfrm>
        </p:spPr>
        <p:txBody>
          <a:bodyPr>
            <a:normAutofit/>
          </a:bodyPr>
          <a:lstStyle/>
          <a:p>
            <a:r>
              <a:rPr lang="es-HN" sz="2800" dirty="0" smtClean="0">
                <a:solidFill>
                  <a:schemeClr val="bg1"/>
                </a:solidFill>
                <a:latin typeface="Eras Medium ITC" pitchFamily="34" charset="0"/>
              </a:rPr>
              <a:t>Cabildos Infantiles y Juveniles</a:t>
            </a:r>
            <a:endParaRPr lang="es-HN" sz="2800" dirty="0">
              <a:solidFill>
                <a:schemeClr val="bg1"/>
              </a:solidFill>
              <a:latin typeface="Eras Medium ITC" pitchFamily="34" charset="0"/>
            </a:endParaRPr>
          </a:p>
        </p:txBody>
      </p:sp>
      <p:pic>
        <p:nvPicPr>
          <p:cNvPr id="9218" name="Picture 2" descr="F:\Rocío\Proyectos 2011\Cabildo Juvenil\sps cabildo\DSC007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33117">
            <a:off x="1056464" y="628608"/>
            <a:ext cx="3433902" cy="2575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9 Imagen" descr="Cabildo Infantil 169.jpg"/>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rot="184080">
            <a:off x="5292080" y="552759"/>
            <a:ext cx="3360033" cy="2520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3 Marcador de contenido" descr="Cabildo Niños PNEF-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436096" y="3204036"/>
            <a:ext cx="3312368" cy="3320988"/>
          </a:xfrm>
          <a:prstGeom prst="rect">
            <a:avLst/>
          </a:prstGeom>
          <a:ln>
            <a:noFill/>
          </a:ln>
          <a:effectLst>
            <a:outerShdw blurRad="190500" algn="tl" rotWithShape="0">
              <a:srgbClr val="000000">
                <a:alpha val="70000"/>
              </a:srgbClr>
            </a:outerShdw>
          </a:effectLst>
        </p:spPr>
      </p:pic>
      <p:pic>
        <p:nvPicPr>
          <p:cNvPr id="8" name="3 Marcador de contenido" descr="Cabildo Niños PNEF-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241543" y="3415607"/>
            <a:ext cx="3360373" cy="28978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804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0-#ppt_w/2"/>
                                          </p:val>
                                        </p:tav>
                                        <p:tav tm="100000">
                                          <p:val>
                                            <p:strVal val="#ppt_x"/>
                                          </p:val>
                                        </p:tav>
                                      </p:tavLst>
                                    </p:anim>
                                    <p:anim calcmode="lin" valueType="num">
                                      <p:cBhvr additive="base">
                                        <p:cTn id="8" dur="500" fill="hold"/>
                                        <p:tgtEl>
                                          <p:spTgt spid="921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3035</TotalTime>
  <Words>615</Words>
  <Application>Microsoft Office PowerPoint</Application>
  <PresentationFormat>Presentación en pantalla (4:3)</PresentationFormat>
  <Paragraphs>66</Paragraphs>
  <Slides>26</Slides>
  <Notes>3</Notes>
  <HiddenSlides>0</HiddenSlides>
  <MMClips>0</MMClips>
  <ScaleCrop>false</ScaleCrop>
  <HeadingPairs>
    <vt:vector size="4" baseType="variant">
      <vt:variant>
        <vt:lpstr>Tema</vt:lpstr>
      </vt:variant>
      <vt:variant>
        <vt:i4>1</vt:i4>
      </vt:variant>
      <vt:variant>
        <vt:lpstr>Títulos de diapositiva</vt:lpstr>
      </vt:variant>
      <vt:variant>
        <vt:i4>26</vt:i4>
      </vt:variant>
    </vt:vector>
  </HeadingPairs>
  <TitlesOfParts>
    <vt:vector size="27" baseType="lpstr">
      <vt:lpstr>Tema de Office</vt:lpstr>
      <vt:lpstr>Presentación de PowerPoint</vt:lpstr>
      <vt:lpstr>Origen PNEF </vt:lpstr>
      <vt:lpstr>Presentación de PowerPoint</vt:lpstr>
      <vt:lpstr>Presentación de PowerPoint</vt:lpstr>
      <vt:lpstr>Presentación de PowerPoint</vt:lpstr>
      <vt:lpstr>Educación No Formal e Informal</vt:lpstr>
      <vt:lpstr>Muestras de Arte, Cultura y Ciudadanía</vt:lpstr>
      <vt:lpstr>Ferias 2007-2014  33,000 personas</vt:lpstr>
      <vt:lpstr>Cabildos Infantiles y Juveniles</vt:lpstr>
      <vt:lpstr>Presentación de PowerPoint</vt:lpstr>
      <vt:lpstr>EDUCACIÓN FORMAL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Por su Atención</vt:lpstr>
      <vt:lpstr>Presentación de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Jerezano Carvajal</dc:creator>
  <cp:lastModifiedBy>David Jerezano Carvajal</cp:lastModifiedBy>
  <cp:revision>47</cp:revision>
  <dcterms:created xsi:type="dcterms:W3CDTF">2015-02-25T15:38:00Z</dcterms:created>
  <dcterms:modified xsi:type="dcterms:W3CDTF">2015-03-02T17:20:26Z</dcterms:modified>
</cp:coreProperties>
</file>